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x="18288000" cy="10287000"/>
  <p:notesSz cx="6858000" cy="9144000"/>
  <p:embeddedFontLst>
    <p:embeddedFont>
      <p:font typeface="Poppins Ultra-Bold" charset="1" panose="00000900000000000000"/>
      <p:regular r:id="rId43"/>
    </p:embeddedFont>
    <p:embeddedFont>
      <p:font typeface="Canva Sans" charset="1" panose="020B0503030501040103"/>
      <p:regular r:id="rId44"/>
    </p:embeddedFont>
    <p:embeddedFont>
      <p:font typeface="Canva Sans Bold" charset="1" panose="020B0803030501040103"/>
      <p:regular r:id="rId45"/>
    </p:embeddedFont>
    <p:embeddedFont>
      <p:font typeface="Dela Gothic One" charset="1" panose="00000500000000000000"/>
      <p:regular r:id="rId46"/>
    </p:embeddedFont>
    <p:embeddedFont>
      <p:font typeface="Canva Sans Italics" charset="1" panose="020B0503030501040103"/>
      <p:regular r:id="rId47"/>
    </p:embeddedFont>
    <p:embeddedFont>
      <p:font typeface="Canva Sans Bold Italics" charset="1" panose="020B0803030501040103"/>
      <p:regular r:id="rId48"/>
    </p:embeddedFont>
    <p:embeddedFont>
      <p:font typeface="Poppins Bold" charset="1" panose="00000800000000000000"/>
      <p:regular r:id="rId49"/>
    </p:embeddedFont>
    <p:embeddedFont>
      <p:font typeface="Poppins" charset="1" panose="00000500000000000000"/>
      <p:regular r:id="rId50"/>
    </p:embeddedFont>
    <p:embeddedFont>
      <p:font typeface="Telegraf Bold" charset="1" panose="00000800000000000000"/>
      <p:regular r:id="rId51"/>
    </p:embeddedFont>
    <p:embeddedFont>
      <p:font typeface="Telegraf" charset="1" panose="00000500000000000000"/>
      <p:regular r:id="rId52"/>
    </p:embeddedFont>
    <p:embeddedFont>
      <p:font typeface="Poppins Semi-Bold" charset="1" panose="00000700000000000000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33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34.png" Type="http://schemas.openxmlformats.org/officeDocument/2006/relationships/image"/><Relationship Id="rId4" Target="../media/image29.pn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Relationship Id="rId8" Target="../media/image3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39.png" Type="http://schemas.openxmlformats.org/officeDocument/2006/relationships/image"/><Relationship Id="rId4" Target="../media/image29.pn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Relationship Id="rId7" Target="../media/image37.png" Type="http://schemas.openxmlformats.org/officeDocument/2006/relationships/image"/><Relationship Id="rId8" Target="../media/image3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42.jpeg" Type="http://schemas.openxmlformats.org/officeDocument/2006/relationships/image"/><Relationship Id="rId4" Target="../media/VAGcU6tXnTE.mp4" Type="http://schemas.openxmlformats.org/officeDocument/2006/relationships/video"/><Relationship Id="rId5" Target="../media/VAGcU6tXnTE.mp4" Type="http://schemas.microsoft.com/office/2007/relationships/media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2" Target="../media/image7.pn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45.png" Type="http://schemas.openxmlformats.org/officeDocument/2006/relationships/image"/><Relationship Id="rId6" Target="../media/image46.svg" Type="http://schemas.openxmlformats.org/officeDocument/2006/relationships/image"/><Relationship Id="rId7" Target="../media/image47.png" Type="http://schemas.openxmlformats.org/officeDocument/2006/relationships/image"/><Relationship Id="rId8" Target="../media/image48.png" Type="http://schemas.openxmlformats.org/officeDocument/2006/relationships/image"/><Relationship Id="rId9" Target="../media/image49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svg" Type="http://schemas.openxmlformats.org/officeDocument/2006/relationships/image"/><Relationship Id="rId2" Target="../media/image7.png" Type="http://schemas.openxmlformats.org/officeDocument/2006/relationships/image"/><Relationship Id="rId3" Target="../media/image36.png" Type="http://schemas.openxmlformats.org/officeDocument/2006/relationships/image"/><Relationship Id="rId4" Target="../media/image29.pn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51.png" Type="http://schemas.openxmlformats.org/officeDocument/2006/relationships/image"/><Relationship Id="rId8" Target="../media/image52.sv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55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56.png" Type="http://schemas.openxmlformats.org/officeDocument/2006/relationships/image"/><Relationship Id="rId4" Target="../media/image57.svg" Type="http://schemas.openxmlformats.org/officeDocument/2006/relationships/image"/><Relationship Id="rId5" Target="../media/image58.png" Type="http://schemas.openxmlformats.org/officeDocument/2006/relationships/image"/><Relationship Id="rId6" Target="../media/image59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56.png" Type="http://schemas.openxmlformats.org/officeDocument/2006/relationships/image"/><Relationship Id="rId4" Target="../media/image57.svg" Type="http://schemas.openxmlformats.org/officeDocument/2006/relationships/image"/><Relationship Id="rId5" Target="../media/image58.png" Type="http://schemas.openxmlformats.org/officeDocument/2006/relationships/image"/><Relationship Id="rId6" Target="../media/image59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60.png" Type="http://schemas.openxmlformats.org/officeDocument/2006/relationships/image"/><Relationship Id="rId6" Target="../media/image61.svg" Type="http://schemas.openxmlformats.org/officeDocument/2006/relationships/image"/><Relationship Id="rId7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7.png" Type="http://schemas.openxmlformats.org/officeDocument/2006/relationships/image"/><Relationship Id="rId4" Target="../media/image62.png" Type="http://schemas.openxmlformats.org/officeDocument/2006/relationships/image"/><Relationship Id="rId5" Target="../media/image53.png" Type="http://schemas.openxmlformats.org/officeDocument/2006/relationships/image"/><Relationship Id="rId6" Target="../media/image54.svg" Type="http://schemas.openxmlformats.org/officeDocument/2006/relationships/image"/><Relationship Id="rId7" Target="../media/image63.png" Type="http://schemas.openxmlformats.org/officeDocument/2006/relationships/image"/><Relationship Id="rId8" Target="../media/image64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7.png" Type="http://schemas.openxmlformats.org/officeDocument/2006/relationships/image"/><Relationship Id="rId4" Target="../media/image65.png" Type="http://schemas.openxmlformats.org/officeDocument/2006/relationships/image"/><Relationship Id="rId5" Target="../media/image66.svg" Type="http://schemas.openxmlformats.org/officeDocument/2006/relationships/image"/><Relationship Id="rId6" Target="../media/image67.jpeg" Type="http://schemas.openxmlformats.org/officeDocument/2006/relationships/image"/><Relationship Id="rId7" Target="../media/image68.png" Type="http://schemas.openxmlformats.org/officeDocument/2006/relationships/image"/><Relationship Id="rId8" Target="../media/image6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2.png" Type="http://schemas.openxmlformats.org/officeDocument/2006/relationships/image"/><Relationship Id="rId11" Target="../media/image73.svg" Type="http://schemas.openxmlformats.org/officeDocument/2006/relationships/image"/><Relationship Id="rId2" Target="../media/image8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7.png" Type="http://schemas.openxmlformats.org/officeDocument/2006/relationships/image"/><Relationship Id="rId6" Target="../media/image70.png" Type="http://schemas.openxmlformats.org/officeDocument/2006/relationships/image"/><Relationship Id="rId7" Target="../media/image71.svg" Type="http://schemas.openxmlformats.org/officeDocument/2006/relationships/image"/><Relationship Id="rId8" Target="../media/image65.png" Type="http://schemas.openxmlformats.org/officeDocument/2006/relationships/image"/><Relationship Id="rId9" Target="../media/image66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7.png" Type="http://schemas.openxmlformats.org/officeDocument/2006/relationships/image"/><Relationship Id="rId6" Target="../media/image74.png" Type="http://schemas.openxmlformats.org/officeDocument/2006/relationships/image"/><Relationship Id="rId7" Target="../media/image75.svg" Type="http://schemas.openxmlformats.org/officeDocument/2006/relationships/image"/><Relationship Id="rId8" Target="../media/image76.png" Type="http://schemas.openxmlformats.org/officeDocument/2006/relationships/image"/><Relationship Id="rId9" Target="../media/image77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7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7.png" Type="http://schemas.openxmlformats.org/officeDocument/2006/relationships/image"/><Relationship Id="rId6" Target="../media/image79.png" Type="http://schemas.openxmlformats.org/officeDocument/2006/relationships/image"/><Relationship Id="rId7" Target="../media/image80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7.png" Type="http://schemas.openxmlformats.org/officeDocument/2006/relationships/image"/><Relationship Id="rId11" Target="../media/image88.svg" Type="http://schemas.openxmlformats.org/officeDocument/2006/relationships/image"/><Relationship Id="rId12" Target="../media/image89.png" Type="http://schemas.openxmlformats.org/officeDocument/2006/relationships/image"/><Relationship Id="rId13" Target="../media/image90.svg" Type="http://schemas.openxmlformats.org/officeDocument/2006/relationships/image"/><Relationship Id="rId14" Target="../media/image91.png" Type="http://schemas.openxmlformats.org/officeDocument/2006/relationships/image"/><Relationship Id="rId15" Target="../media/image92.svg" Type="http://schemas.openxmlformats.org/officeDocument/2006/relationships/image"/><Relationship Id="rId16" Target="../media/image93.png" Type="http://schemas.openxmlformats.org/officeDocument/2006/relationships/image"/><Relationship Id="rId17" Target="../media/image94.svg" Type="http://schemas.openxmlformats.org/officeDocument/2006/relationships/image"/><Relationship Id="rId18" Target="../media/image95.png" Type="http://schemas.openxmlformats.org/officeDocument/2006/relationships/image"/><Relationship Id="rId19" Target="../media/image96.svg" Type="http://schemas.openxmlformats.org/officeDocument/2006/relationships/image"/><Relationship Id="rId2" Target="../media/image8.jpeg" Type="http://schemas.openxmlformats.org/officeDocument/2006/relationships/image"/><Relationship Id="rId20" Target="../media/image97.png" Type="http://schemas.openxmlformats.org/officeDocument/2006/relationships/image"/><Relationship Id="rId21" Target="../media/image98.svg" Type="http://schemas.openxmlformats.org/officeDocument/2006/relationships/image"/><Relationship Id="rId3" Target="../media/image7.png" Type="http://schemas.openxmlformats.org/officeDocument/2006/relationships/image"/><Relationship Id="rId4" Target="../media/image81.png" Type="http://schemas.openxmlformats.org/officeDocument/2006/relationships/image"/><Relationship Id="rId5" Target="../media/image82.svg" Type="http://schemas.openxmlformats.org/officeDocument/2006/relationships/image"/><Relationship Id="rId6" Target="../media/image83.png" Type="http://schemas.openxmlformats.org/officeDocument/2006/relationships/image"/><Relationship Id="rId7" Target="../media/image84.svg" Type="http://schemas.openxmlformats.org/officeDocument/2006/relationships/image"/><Relationship Id="rId8" Target="../media/image85.png" Type="http://schemas.openxmlformats.org/officeDocument/2006/relationships/image"/><Relationship Id="rId9" Target="../media/image86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99.png" Type="http://schemas.openxmlformats.org/officeDocument/2006/relationships/image"/><Relationship Id="rId6" Target="../media/image100.svg" Type="http://schemas.openxmlformats.org/officeDocument/2006/relationships/image"/><Relationship Id="rId7" Target="../media/image7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01.png" Type="http://schemas.openxmlformats.org/officeDocument/2006/relationships/image"/><Relationship Id="rId6" Target="../media/image102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0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7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04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05.jpe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06.png" Type="http://schemas.openxmlformats.org/officeDocument/2006/relationships/image"/><Relationship Id="rId6" Target="../media/image107.svg" Type="http://schemas.openxmlformats.org/officeDocument/2006/relationships/image"/><Relationship Id="rId7" Target="../media/image7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8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7.png" Type="http://schemas.openxmlformats.org/officeDocument/2006/relationships/image"/><Relationship Id="rId6" Target="../media/image11.jpeg" Type="http://schemas.openxmlformats.org/officeDocument/2006/relationships/image"/><Relationship Id="rId7" Target="../media/image12.jpeg" Type="http://schemas.openxmlformats.org/officeDocument/2006/relationships/image"/><Relationship Id="rId8" Target="../media/image13.jpeg" Type="http://schemas.openxmlformats.org/officeDocument/2006/relationships/image"/><Relationship Id="rId9" Target="../media/image1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7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Relationship Id="rId5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27928" y="2450650"/>
            <a:ext cx="9032145" cy="5989837"/>
            <a:chOff x="0" y="0"/>
            <a:chExt cx="2378837" cy="15775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78837" cy="1577570"/>
            </a:xfrm>
            <a:custGeom>
              <a:avLst/>
              <a:gdLst/>
              <a:ahLst/>
              <a:cxnLst/>
              <a:rect r="r" b="b" t="t" l="l"/>
              <a:pathLst>
                <a:path h="1577570" w="2378837">
                  <a:moveTo>
                    <a:pt x="11143" y="0"/>
                  </a:moveTo>
                  <a:lnTo>
                    <a:pt x="2367694" y="0"/>
                  </a:lnTo>
                  <a:cubicBezTo>
                    <a:pt x="2370649" y="0"/>
                    <a:pt x="2373483" y="1174"/>
                    <a:pt x="2375573" y="3264"/>
                  </a:cubicBezTo>
                  <a:cubicBezTo>
                    <a:pt x="2377663" y="5353"/>
                    <a:pt x="2378837" y="8188"/>
                    <a:pt x="2378837" y="11143"/>
                  </a:cubicBezTo>
                  <a:lnTo>
                    <a:pt x="2378837" y="1566427"/>
                  </a:lnTo>
                  <a:cubicBezTo>
                    <a:pt x="2378837" y="1569383"/>
                    <a:pt x="2377663" y="1572217"/>
                    <a:pt x="2375573" y="1574307"/>
                  </a:cubicBezTo>
                  <a:cubicBezTo>
                    <a:pt x="2373483" y="1576396"/>
                    <a:pt x="2370649" y="1577570"/>
                    <a:pt x="2367694" y="1577570"/>
                  </a:cubicBezTo>
                  <a:lnTo>
                    <a:pt x="11143" y="1577570"/>
                  </a:lnTo>
                  <a:cubicBezTo>
                    <a:pt x="8188" y="1577570"/>
                    <a:pt x="5353" y="1576396"/>
                    <a:pt x="3264" y="1574307"/>
                  </a:cubicBezTo>
                  <a:cubicBezTo>
                    <a:pt x="1174" y="1572217"/>
                    <a:pt x="0" y="1569383"/>
                    <a:pt x="0" y="1566427"/>
                  </a:cubicBezTo>
                  <a:lnTo>
                    <a:pt x="0" y="11143"/>
                  </a:lnTo>
                  <a:cubicBezTo>
                    <a:pt x="0" y="8188"/>
                    <a:pt x="1174" y="5353"/>
                    <a:pt x="3264" y="3264"/>
                  </a:cubicBezTo>
                  <a:cubicBezTo>
                    <a:pt x="5353" y="1174"/>
                    <a:pt x="8188" y="0"/>
                    <a:pt x="111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5066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78837" cy="16156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1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5041496" y="5143500"/>
            <a:ext cx="11355339" cy="11355339"/>
          </a:xfrm>
          <a:custGeom>
            <a:avLst/>
            <a:gdLst/>
            <a:ahLst/>
            <a:cxnLst/>
            <a:rect r="r" b="b" t="t" l="l"/>
            <a:pathLst>
              <a:path h="11355339" w="11355339">
                <a:moveTo>
                  <a:pt x="0" y="0"/>
                </a:moveTo>
                <a:lnTo>
                  <a:pt x="11355339" y="0"/>
                </a:lnTo>
                <a:lnTo>
                  <a:pt x="11355339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728941" y="-5670511"/>
            <a:ext cx="10814011" cy="10814011"/>
          </a:xfrm>
          <a:custGeom>
            <a:avLst/>
            <a:gdLst/>
            <a:ahLst/>
            <a:cxnLst/>
            <a:rect r="r" b="b" t="t" l="l"/>
            <a:pathLst>
              <a:path h="10814011" w="10814011">
                <a:moveTo>
                  <a:pt x="0" y="0"/>
                </a:moveTo>
                <a:lnTo>
                  <a:pt x="10814011" y="0"/>
                </a:lnTo>
                <a:lnTo>
                  <a:pt x="10814011" y="10814011"/>
                </a:lnTo>
                <a:lnTo>
                  <a:pt x="0" y="108140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07540" y="2648718"/>
            <a:ext cx="7872920" cy="2145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525" b="true">
                <a:solidFill>
                  <a:srgbClr val="05066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A.C.V</a:t>
            </a:r>
          </a:p>
          <a:p>
            <a:pPr algn="ctr" marL="0" indent="0" lvl="0">
              <a:lnSpc>
                <a:spcPts val="5887"/>
              </a:lnSpc>
              <a:spcBef>
                <a:spcPct val="0"/>
              </a:spcBef>
            </a:pPr>
            <a:r>
              <a:rPr lang="en-US" b="true" sz="4825">
                <a:solidFill>
                  <a:srgbClr val="05066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(AI CURER FOR VIETNAM)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03297" y="1395595"/>
            <a:ext cx="706536" cy="797547"/>
          </a:xfrm>
          <a:custGeom>
            <a:avLst/>
            <a:gdLst/>
            <a:ahLst/>
            <a:cxnLst/>
            <a:rect r="r" b="b" t="t" l="l"/>
            <a:pathLst>
              <a:path h="797547" w="706536">
                <a:moveTo>
                  <a:pt x="0" y="0"/>
                </a:moveTo>
                <a:lnTo>
                  <a:pt x="706536" y="0"/>
                </a:lnTo>
                <a:lnTo>
                  <a:pt x="706536" y="797547"/>
                </a:lnTo>
                <a:lnTo>
                  <a:pt x="0" y="797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5589235" y="4936844"/>
            <a:ext cx="7109530" cy="638016"/>
            <a:chOff x="0" y="0"/>
            <a:chExt cx="1872469" cy="16803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72469" cy="168037"/>
            </a:xfrm>
            <a:custGeom>
              <a:avLst/>
              <a:gdLst/>
              <a:ahLst/>
              <a:cxnLst/>
              <a:rect r="r" b="b" t="t" l="l"/>
              <a:pathLst>
                <a:path h="168037" w="1872469">
                  <a:moveTo>
                    <a:pt x="18512" y="0"/>
                  </a:moveTo>
                  <a:lnTo>
                    <a:pt x="1853957" y="0"/>
                  </a:lnTo>
                  <a:cubicBezTo>
                    <a:pt x="1864181" y="0"/>
                    <a:pt x="1872469" y="8288"/>
                    <a:pt x="1872469" y="18512"/>
                  </a:cubicBezTo>
                  <a:lnTo>
                    <a:pt x="1872469" y="149525"/>
                  </a:lnTo>
                  <a:cubicBezTo>
                    <a:pt x="1872469" y="159749"/>
                    <a:pt x="1864181" y="168037"/>
                    <a:pt x="1853957" y="168037"/>
                  </a:cubicBezTo>
                  <a:lnTo>
                    <a:pt x="18512" y="168037"/>
                  </a:lnTo>
                  <a:cubicBezTo>
                    <a:pt x="8288" y="168037"/>
                    <a:pt x="0" y="159749"/>
                    <a:pt x="0" y="149525"/>
                  </a:cubicBezTo>
                  <a:lnTo>
                    <a:pt x="0" y="18512"/>
                  </a:lnTo>
                  <a:cubicBezTo>
                    <a:pt x="0" y="8288"/>
                    <a:pt x="8288" y="0"/>
                    <a:pt x="18512" y="0"/>
                  </a:cubicBezTo>
                  <a:close/>
                </a:path>
              </a:pathLst>
            </a:custGeom>
            <a:solidFill>
              <a:srgbClr val="05066D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872469" cy="206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18"/>
                </a:lnSpc>
              </a:pPr>
              <a:r>
                <a:rPr lang="en-US" sz="2441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Presented by Team 8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156931" y="1611425"/>
            <a:ext cx="6379690" cy="346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3"/>
              </a:lnSpc>
            </a:pPr>
            <a:r>
              <a:rPr lang="en-US" b="true" sz="2199">
                <a:solidFill>
                  <a:srgbClr val="05066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GLOBAL HACKATHON 2025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589235" y="5593910"/>
            <a:ext cx="7109530" cy="2698132"/>
            <a:chOff x="0" y="0"/>
            <a:chExt cx="1872469" cy="71061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872469" cy="710619"/>
            </a:xfrm>
            <a:custGeom>
              <a:avLst/>
              <a:gdLst/>
              <a:ahLst/>
              <a:cxnLst/>
              <a:rect r="r" b="b" t="t" l="l"/>
              <a:pathLst>
                <a:path h="710619" w="1872469">
                  <a:moveTo>
                    <a:pt x="18512" y="0"/>
                  </a:moveTo>
                  <a:lnTo>
                    <a:pt x="1853957" y="0"/>
                  </a:lnTo>
                  <a:cubicBezTo>
                    <a:pt x="1864181" y="0"/>
                    <a:pt x="1872469" y="8288"/>
                    <a:pt x="1872469" y="18512"/>
                  </a:cubicBezTo>
                  <a:lnTo>
                    <a:pt x="1872469" y="692107"/>
                  </a:lnTo>
                  <a:cubicBezTo>
                    <a:pt x="1872469" y="702331"/>
                    <a:pt x="1864181" y="710619"/>
                    <a:pt x="1853957" y="710619"/>
                  </a:cubicBezTo>
                  <a:lnTo>
                    <a:pt x="18512" y="710619"/>
                  </a:lnTo>
                  <a:cubicBezTo>
                    <a:pt x="8288" y="710619"/>
                    <a:pt x="0" y="702331"/>
                    <a:pt x="0" y="692107"/>
                  </a:cubicBezTo>
                  <a:lnTo>
                    <a:pt x="0" y="18512"/>
                  </a:lnTo>
                  <a:cubicBezTo>
                    <a:pt x="0" y="8288"/>
                    <a:pt x="8288" y="0"/>
                    <a:pt x="1851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872469" cy="748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18"/>
                </a:lnSpc>
              </a:pPr>
              <a:r>
                <a:rPr lang="en-US" sz="244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Yu Deok Hyeon</a:t>
              </a:r>
            </a:p>
            <a:p>
              <a:pPr algn="ctr">
                <a:lnSpc>
                  <a:spcPts val="3418"/>
                </a:lnSpc>
              </a:pPr>
              <a:r>
                <a:rPr lang="en-US" sz="244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Park Ui Jong</a:t>
              </a:r>
            </a:p>
            <a:p>
              <a:pPr algn="ctr">
                <a:lnSpc>
                  <a:spcPts val="3418"/>
                </a:lnSpc>
              </a:pPr>
              <a:r>
                <a:rPr lang="en-US" sz="244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Pham Nguyen Xuan Nhien</a:t>
              </a:r>
            </a:p>
            <a:p>
              <a:pPr algn="ctr">
                <a:lnSpc>
                  <a:spcPts val="3418"/>
                </a:lnSpc>
              </a:pPr>
              <a:r>
                <a:rPr lang="en-US" sz="244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To Hoang Minh Tien</a:t>
              </a:r>
            </a:p>
            <a:p>
              <a:pPr algn="ctr">
                <a:lnSpc>
                  <a:spcPts val="3418"/>
                </a:lnSpc>
              </a:pPr>
            </a:p>
            <a:p>
              <a:pPr algn="ctr">
                <a:lnSpc>
                  <a:spcPts val="3418"/>
                </a:lnSpc>
              </a:pPr>
              <a:r>
                <a:rPr lang="en-US" b="true" sz="244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Mentor: Mr. Sang Woo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5954155" y="9863963"/>
            <a:ext cx="6379690" cy="328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0"/>
              </a:lnSpc>
            </a:pPr>
            <a:r>
              <a:rPr lang="en-US" b="true" sz="2000">
                <a:solidFill>
                  <a:srgbClr val="05066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HCMC, 16TH JANUARY 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E4EEFF">
                    <a:alpha val="80000"/>
                  </a:srgbClr>
                </a:gs>
                <a:gs pos="100000">
                  <a:srgbClr val="B0C5FF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1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552512" y="469928"/>
            <a:ext cx="1128776" cy="1117545"/>
            <a:chOff x="0" y="0"/>
            <a:chExt cx="1505035" cy="14900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05035" cy="1490060"/>
            </a:xfrm>
            <a:custGeom>
              <a:avLst/>
              <a:gdLst/>
              <a:ahLst/>
              <a:cxnLst/>
              <a:rect r="r" b="b" t="t" l="l"/>
              <a:pathLst>
                <a:path h="1490060" w="1505035">
                  <a:moveTo>
                    <a:pt x="0" y="0"/>
                  </a:moveTo>
                  <a:lnTo>
                    <a:pt x="1505035" y="0"/>
                  </a:lnTo>
                  <a:lnTo>
                    <a:pt x="1505035" y="1490060"/>
                  </a:lnTo>
                  <a:lnTo>
                    <a:pt x="0" y="1490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 rot="0">
              <a:off x="386737" y="885559"/>
              <a:ext cx="731561" cy="75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2"/>
                </a:lnSpc>
              </a:pPr>
              <a:r>
                <a:rPr lang="en-US" sz="344">
                  <a:solidFill>
                    <a:srgbClr val="5B6BF5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AI Curer for Vietnam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50308" y="1028700"/>
            <a:ext cx="4073652" cy="8229600"/>
            <a:chOff x="0" y="0"/>
            <a:chExt cx="5431536" cy="1097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68164" y="219157"/>
              <a:ext cx="4873974" cy="10538322"/>
            </a:xfrm>
            <a:custGeom>
              <a:avLst/>
              <a:gdLst/>
              <a:ahLst/>
              <a:cxnLst/>
              <a:rect r="r" b="b" t="t" l="l"/>
              <a:pathLst>
                <a:path h="10538322" w="4873974">
                  <a:moveTo>
                    <a:pt x="0" y="0"/>
                  </a:moveTo>
                  <a:lnTo>
                    <a:pt x="4873974" y="0"/>
                  </a:lnTo>
                  <a:lnTo>
                    <a:pt x="4873974" y="10538322"/>
                  </a:lnTo>
                  <a:lnTo>
                    <a:pt x="0" y="10538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31536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5431536">
                  <a:moveTo>
                    <a:pt x="0" y="0"/>
                  </a:moveTo>
                  <a:lnTo>
                    <a:pt x="5431536" y="0"/>
                  </a:lnTo>
                  <a:lnTo>
                    <a:pt x="543153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7008560" y="2866756"/>
            <a:ext cx="9543952" cy="492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7" indent="-377824" lvl="1">
              <a:lnSpc>
                <a:spcPts val="4899"/>
              </a:lnSpc>
              <a:buFont typeface="Arial"/>
              <a:buChar char="•"/>
            </a:pPr>
            <a:r>
              <a:rPr lang="en-US" b="true" sz="3499">
                <a:solidFill>
                  <a:srgbClr val="05066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 </a:t>
            </a:r>
            <a:r>
              <a:rPr lang="en-US" sz="3499">
                <a:solidFill>
                  <a:srgbClr val="05066D"/>
                </a:solidFill>
                <a:latin typeface="Canva Sans"/>
                <a:ea typeface="Canva Sans"/>
                <a:cs typeface="Canva Sans"/>
                <a:sym typeface="Canva Sans"/>
              </a:rPr>
              <a:t>your profile (name, age, gender,...)</a:t>
            </a:r>
          </a:p>
          <a:p>
            <a:pPr algn="l">
              <a:lnSpc>
                <a:spcPts val="4899"/>
              </a:lnSpc>
            </a:pPr>
          </a:p>
          <a:p>
            <a:pPr algn="l" marL="755647" indent="-377824" lvl="1">
              <a:lnSpc>
                <a:spcPts val="4899"/>
              </a:lnSpc>
              <a:buFont typeface="Arial"/>
              <a:buChar char="•"/>
            </a:pPr>
            <a:r>
              <a:rPr lang="en-US" b="true" sz="3499">
                <a:solidFill>
                  <a:srgbClr val="05066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 </a:t>
            </a:r>
            <a:r>
              <a:rPr lang="en-US" sz="3499">
                <a:solidFill>
                  <a:srgbClr val="05066D"/>
                </a:solidFill>
                <a:latin typeface="Canva Sans"/>
                <a:ea typeface="Canva Sans"/>
                <a:cs typeface="Canva Sans"/>
                <a:sym typeface="Canva Sans"/>
              </a:rPr>
              <a:t>your medical descriptions</a:t>
            </a:r>
          </a:p>
          <a:p>
            <a:pPr algn="l">
              <a:lnSpc>
                <a:spcPts val="4899"/>
              </a:lnSpc>
            </a:pPr>
          </a:p>
          <a:p>
            <a:pPr algn="l" marL="755647" indent="-377824" lvl="1">
              <a:lnSpc>
                <a:spcPts val="4899"/>
              </a:lnSpc>
              <a:buFont typeface="Arial"/>
              <a:buChar char="•"/>
            </a:pPr>
            <a:r>
              <a:rPr lang="en-US" b="true" sz="3499">
                <a:solidFill>
                  <a:srgbClr val="05066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Sign up</a:t>
            </a:r>
            <a:r>
              <a:rPr lang="en-US" sz="3499">
                <a:solidFill>
                  <a:srgbClr val="05066D"/>
                </a:solidFill>
                <a:latin typeface="Canva Sans"/>
                <a:ea typeface="Canva Sans"/>
                <a:cs typeface="Canva Sans"/>
                <a:sym typeface="Canva Sans"/>
              </a:rPr>
              <a:t> with phone numbers and OTTP code - You are done!</a:t>
            </a:r>
          </a:p>
          <a:p>
            <a:pPr algn="l">
              <a:lnSpc>
                <a:spcPts val="4899"/>
              </a:lnSpc>
            </a:pPr>
          </a:p>
          <a:p>
            <a:pPr algn="l" marL="755647" indent="-377824" lvl="1">
              <a:lnSpc>
                <a:spcPts val="48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499">
                <a:solidFill>
                  <a:srgbClr val="05066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Welcome!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E4EEFF">
                    <a:alpha val="80000"/>
                  </a:srgbClr>
                </a:gs>
                <a:gs pos="100000">
                  <a:srgbClr val="B0C5FF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1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552512" y="469928"/>
            <a:ext cx="1128776" cy="1117545"/>
            <a:chOff x="0" y="0"/>
            <a:chExt cx="1505035" cy="14900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05035" cy="1490060"/>
            </a:xfrm>
            <a:custGeom>
              <a:avLst/>
              <a:gdLst/>
              <a:ahLst/>
              <a:cxnLst/>
              <a:rect r="r" b="b" t="t" l="l"/>
              <a:pathLst>
                <a:path h="1490060" w="1505035">
                  <a:moveTo>
                    <a:pt x="0" y="0"/>
                  </a:moveTo>
                  <a:lnTo>
                    <a:pt x="1505035" y="0"/>
                  </a:lnTo>
                  <a:lnTo>
                    <a:pt x="1505035" y="1490060"/>
                  </a:lnTo>
                  <a:lnTo>
                    <a:pt x="0" y="1490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 rot="0">
              <a:off x="386737" y="885559"/>
              <a:ext cx="731561" cy="75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2"/>
                </a:lnSpc>
              </a:pPr>
              <a:r>
                <a:rPr lang="en-US" sz="344">
                  <a:solidFill>
                    <a:srgbClr val="5B6BF5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AI Curer for Vietnam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1028700"/>
            <a:ext cx="3238231" cy="6541881"/>
            <a:chOff x="0" y="0"/>
            <a:chExt cx="4317642" cy="872250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42237" y="217288"/>
              <a:ext cx="3833168" cy="8287932"/>
            </a:xfrm>
            <a:custGeom>
              <a:avLst/>
              <a:gdLst/>
              <a:ahLst/>
              <a:cxnLst/>
              <a:rect r="r" b="b" t="t" l="l"/>
              <a:pathLst>
                <a:path h="8287932" w="3833168">
                  <a:moveTo>
                    <a:pt x="0" y="0"/>
                  </a:moveTo>
                  <a:lnTo>
                    <a:pt x="3833168" y="0"/>
                  </a:lnTo>
                  <a:lnTo>
                    <a:pt x="3833168" y="8287932"/>
                  </a:lnTo>
                  <a:lnTo>
                    <a:pt x="0" y="8287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317642" cy="8722509"/>
            </a:xfrm>
            <a:custGeom>
              <a:avLst/>
              <a:gdLst/>
              <a:ahLst/>
              <a:cxnLst/>
              <a:rect r="r" b="b" t="t" l="l"/>
              <a:pathLst>
                <a:path h="8722509" w="4317642">
                  <a:moveTo>
                    <a:pt x="0" y="0"/>
                  </a:moveTo>
                  <a:lnTo>
                    <a:pt x="4317642" y="0"/>
                  </a:lnTo>
                  <a:lnTo>
                    <a:pt x="4317642" y="8722509"/>
                  </a:lnTo>
                  <a:lnTo>
                    <a:pt x="0" y="87225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735108" y="1028700"/>
            <a:ext cx="3238231" cy="6541881"/>
            <a:chOff x="0" y="0"/>
            <a:chExt cx="4317642" cy="872250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73116" y="243597"/>
              <a:ext cx="3808833" cy="8235314"/>
            </a:xfrm>
            <a:custGeom>
              <a:avLst/>
              <a:gdLst/>
              <a:ahLst/>
              <a:cxnLst/>
              <a:rect r="r" b="b" t="t" l="l"/>
              <a:pathLst>
                <a:path h="8235314" w="3808833">
                  <a:moveTo>
                    <a:pt x="0" y="0"/>
                  </a:moveTo>
                  <a:lnTo>
                    <a:pt x="3808832" y="0"/>
                  </a:lnTo>
                  <a:lnTo>
                    <a:pt x="3808832" y="8235314"/>
                  </a:lnTo>
                  <a:lnTo>
                    <a:pt x="0" y="8235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317642" cy="8722509"/>
            </a:xfrm>
            <a:custGeom>
              <a:avLst/>
              <a:gdLst/>
              <a:ahLst/>
              <a:cxnLst/>
              <a:rect r="r" b="b" t="t" l="l"/>
              <a:pathLst>
                <a:path h="8722509" w="4317642">
                  <a:moveTo>
                    <a:pt x="0" y="0"/>
                  </a:moveTo>
                  <a:lnTo>
                    <a:pt x="4317642" y="0"/>
                  </a:lnTo>
                  <a:lnTo>
                    <a:pt x="4317642" y="8722509"/>
                  </a:lnTo>
                  <a:lnTo>
                    <a:pt x="0" y="87225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441516" y="1028700"/>
            <a:ext cx="3238231" cy="6541881"/>
            <a:chOff x="0" y="0"/>
            <a:chExt cx="4317642" cy="872250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245478" y="241705"/>
              <a:ext cx="3832217" cy="8285875"/>
            </a:xfrm>
            <a:custGeom>
              <a:avLst/>
              <a:gdLst/>
              <a:ahLst/>
              <a:cxnLst/>
              <a:rect r="r" b="b" t="t" l="l"/>
              <a:pathLst>
                <a:path h="8285875" w="3832217">
                  <a:moveTo>
                    <a:pt x="0" y="0"/>
                  </a:moveTo>
                  <a:lnTo>
                    <a:pt x="3832217" y="0"/>
                  </a:lnTo>
                  <a:lnTo>
                    <a:pt x="3832217" y="8285875"/>
                  </a:lnTo>
                  <a:lnTo>
                    <a:pt x="0" y="8285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317642" cy="8722509"/>
            </a:xfrm>
            <a:custGeom>
              <a:avLst/>
              <a:gdLst/>
              <a:ahLst/>
              <a:cxnLst/>
              <a:rect r="r" b="b" t="t" l="l"/>
              <a:pathLst>
                <a:path h="8722509" w="4317642">
                  <a:moveTo>
                    <a:pt x="0" y="0"/>
                  </a:moveTo>
                  <a:lnTo>
                    <a:pt x="4317642" y="0"/>
                  </a:lnTo>
                  <a:lnTo>
                    <a:pt x="4317642" y="8722509"/>
                  </a:lnTo>
                  <a:lnTo>
                    <a:pt x="0" y="87225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671588" y="7894320"/>
            <a:ext cx="3952454" cy="1095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05066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Home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377997" y="7894320"/>
            <a:ext cx="3952454" cy="1095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05066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Menu bar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084405" y="7894320"/>
            <a:ext cx="3952454" cy="2162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05066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Medical history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4538335" y="1245036"/>
            <a:ext cx="342436" cy="342436"/>
          </a:xfrm>
          <a:custGeom>
            <a:avLst/>
            <a:gdLst/>
            <a:ahLst/>
            <a:cxnLst/>
            <a:rect r="r" b="b" t="t" l="l"/>
            <a:pathLst>
              <a:path h="342436" w="342436">
                <a:moveTo>
                  <a:pt x="0" y="0"/>
                </a:moveTo>
                <a:lnTo>
                  <a:pt x="342436" y="0"/>
                </a:lnTo>
                <a:lnTo>
                  <a:pt x="342436" y="342436"/>
                </a:lnTo>
                <a:lnTo>
                  <a:pt x="0" y="3424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801564" y="1216461"/>
            <a:ext cx="342436" cy="342436"/>
          </a:xfrm>
          <a:custGeom>
            <a:avLst/>
            <a:gdLst/>
            <a:ahLst/>
            <a:cxnLst/>
            <a:rect r="r" b="b" t="t" l="l"/>
            <a:pathLst>
              <a:path h="342436" w="342436">
                <a:moveTo>
                  <a:pt x="0" y="0"/>
                </a:moveTo>
                <a:lnTo>
                  <a:pt x="342436" y="0"/>
                </a:lnTo>
                <a:lnTo>
                  <a:pt x="342436" y="342436"/>
                </a:lnTo>
                <a:lnTo>
                  <a:pt x="0" y="3424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3106547" y="1188118"/>
            <a:ext cx="342436" cy="342436"/>
          </a:xfrm>
          <a:custGeom>
            <a:avLst/>
            <a:gdLst/>
            <a:ahLst/>
            <a:cxnLst/>
            <a:rect r="r" b="b" t="t" l="l"/>
            <a:pathLst>
              <a:path h="342436" w="342436">
                <a:moveTo>
                  <a:pt x="0" y="0"/>
                </a:moveTo>
                <a:lnTo>
                  <a:pt x="342436" y="0"/>
                </a:lnTo>
                <a:lnTo>
                  <a:pt x="342436" y="342436"/>
                </a:lnTo>
                <a:lnTo>
                  <a:pt x="0" y="3424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E4EEFF">
                    <a:alpha val="80000"/>
                  </a:srgbClr>
                </a:gs>
                <a:gs pos="100000">
                  <a:srgbClr val="B0C5FF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1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552512" y="469928"/>
            <a:ext cx="1128776" cy="1117545"/>
            <a:chOff x="0" y="0"/>
            <a:chExt cx="1505035" cy="14900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05035" cy="1490060"/>
            </a:xfrm>
            <a:custGeom>
              <a:avLst/>
              <a:gdLst/>
              <a:ahLst/>
              <a:cxnLst/>
              <a:rect r="r" b="b" t="t" l="l"/>
              <a:pathLst>
                <a:path h="1490060" w="1505035">
                  <a:moveTo>
                    <a:pt x="0" y="0"/>
                  </a:moveTo>
                  <a:lnTo>
                    <a:pt x="1505035" y="0"/>
                  </a:lnTo>
                  <a:lnTo>
                    <a:pt x="1505035" y="1490060"/>
                  </a:lnTo>
                  <a:lnTo>
                    <a:pt x="0" y="1490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 rot="0">
              <a:off x="386737" y="885559"/>
              <a:ext cx="731561" cy="75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2"/>
                </a:lnSpc>
              </a:pPr>
              <a:r>
                <a:rPr lang="en-US" sz="344">
                  <a:solidFill>
                    <a:srgbClr val="5B6BF5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AI Curer for Vietnam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58763" y="1028700"/>
            <a:ext cx="15839903" cy="7204061"/>
            <a:chOff x="0" y="0"/>
            <a:chExt cx="21119871" cy="960541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63209" y="205689"/>
              <a:ext cx="4228263" cy="9142190"/>
            </a:xfrm>
            <a:custGeom>
              <a:avLst/>
              <a:gdLst/>
              <a:ahLst/>
              <a:cxnLst/>
              <a:rect r="r" b="b" t="t" l="l"/>
              <a:pathLst>
                <a:path h="9142190" w="4228263">
                  <a:moveTo>
                    <a:pt x="0" y="0"/>
                  </a:moveTo>
                  <a:lnTo>
                    <a:pt x="4228262" y="0"/>
                  </a:lnTo>
                  <a:lnTo>
                    <a:pt x="4228262" y="9142189"/>
                  </a:lnTo>
                  <a:lnTo>
                    <a:pt x="0" y="91421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754680" cy="9605415"/>
            </a:xfrm>
            <a:custGeom>
              <a:avLst/>
              <a:gdLst/>
              <a:ahLst/>
              <a:cxnLst/>
              <a:rect r="r" b="b" t="t" l="l"/>
              <a:pathLst>
                <a:path h="9605415" w="4754680">
                  <a:moveTo>
                    <a:pt x="0" y="0"/>
                  </a:moveTo>
                  <a:lnTo>
                    <a:pt x="4754680" y="0"/>
                  </a:lnTo>
                  <a:lnTo>
                    <a:pt x="4754680" y="9605415"/>
                  </a:lnTo>
                  <a:lnTo>
                    <a:pt x="0" y="9605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8449038" y="205689"/>
              <a:ext cx="4221794" cy="9128204"/>
            </a:xfrm>
            <a:custGeom>
              <a:avLst/>
              <a:gdLst/>
              <a:ahLst/>
              <a:cxnLst/>
              <a:rect r="r" b="b" t="t" l="l"/>
              <a:pathLst>
                <a:path h="9128204" w="4221794">
                  <a:moveTo>
                    <a:pt x="0" y="0"/>
                  </a:moveTo>
                  <a:lnTo>
                    <a:pt x="4221795" y="0"/>
                  </a:lnTo>
                  <a:lnTo>
                    <a:pt x="4221795" y="9128204"/>
                  </a:lnTo>
                  <a:lnTo>
                    <a:pt x="0" y="9128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8182595" y="0"/>
              <a:ext cx="4754680" cy="9605415"/>
            </a:xfrm>
            <a:custGeom>
              <a:avLst/>
              <a:gdLst/>
              <a:ahLst/>
              <a:cxnLst/>
              <a:rect r="r" b="b" t="t" l="l"/>
              <a:pathLst>
                <a:path h="9605415" w="4754680">
                  <a:moveTo>
                    <a:pt x="0" y="0"/>
                  </a:moveTo>
                  <a:lnTo>
                    <a:pt x="4754681" y="0"/>
                  </a:lnTo>
                  <a:lnTo>
                    <a:pt x="4754681" y="9605415"/>
                  </a:lnTo>
                  <a:lnTo>
                    <a:pt x="0" y="9605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6628400" y="205689"/>
              <a:ext cx="4228263" cy="9142190"/>
            </a:xfrm>
            <a:custGeom>
              <a:avLst/>
              <a:gdLst/>
              <a:ahLst/>
              <a:cxnLst/>
              <a:rect r="r" b="b" t="t" l="l"/>
              <a:pathLst>
                <a:path h="9142190" w="4228263">
                  <a:moveTo>
                    <a:pt x="0" y="0"/>
                  </a:moveTo>
                  <a:lnTo>
                    <a:pt x="4228262" y="0"/>
                  </a:lnTo>
                  <a:lnTo>
                    <a:pt x="4228262" y="9142189"/>
                  </a:lnTo>
                  <a:lnTo>
                    <a:pt x="0" y="91421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6365191" y="0"/>
              <a:ext cx="4754680" cy="9605415"/>
            </a:xfrm>
            <a:custGeom>
              <a:avLst/>
              <a:gdLst/>
              <a:ahLst/>
              <a:cxnLst/>
              <a:rect r="r" b="b" t="t" l="l"/>
              <a:pathLst>
                <a:path h="9605415" w="4754680">
                  <a:moveTo>
                    <a:pt x="0" y="0"/>
                  </a:moveTo>
                  <a:lnTo>
                    <a:pt x="4754680" y="0"/>
                  </a:lnTo>
                  <a:lnTo>
                    <a:pt x="4754680" y="9605415"/>
                  </a:lnTo>
                  <a:lnTo>
                    <a:pt x="0" y="9605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9388600" y="317646"/>
              <a:ext cx="502797" cy="502797"/>
            </a:xfrm>
            <a:custGeom>
              <a:avLst/>
              <a:gdLst/>
              <a:ahLst/>
              <a:cxnLst/>
              <a:rect r="r" b="b" t="t" l="l"/>
              <a:pathLst>
                <a:path h="502797" w="502797">
                  <a:moveTo>
                    <a:pt x="0" y="0"/>
                  </a:moveTo>
                  <a:lnTo>
                    <a:pt x="502797" y="0"/>
                  </a:lnTo>
                  <a:lnTo>
                    <a:pt x="502797" y="502797"/>
                  </a:lnTo>
                  <a:lnTo>
                    <a:pt x="0" y="502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1231049" y="317646"/>
              <a:ext cx="502797" cy="502797"/>
            </a:xfrm>
            <a:custGeom>
              <a:avLst/>
              <a:gdLst/>
              <a:ahLst/>
              <a:cxnLst/>
              <a:rect r="r" b="b" t="t" l="l"/>
              <a:pathLst>
                <a:path h="502797" w="502797">
                  <a:moveTo>
                    <a:pt x="0" y="0"/>
                  </a:moveTo>
                  <a:lnTo>
                    <a:pt x="502797" y="0"/>
                  </a:lnTo>
                  <a:lnTo>
                    <a:pt x="502797" y="502797"/>
                  </a:lnTo>
                  <a:lnTo>
                    <a:pt x="0" y="502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3050593" y="317646"/>
              <a:ext cx="502797" cy="502797"/>
            </a:xfrm>
            <a:custGeom>
              <a:avLst/>
              <a:gdLst/>
              <a:ahLst/>
              <a:cxnLst/>
              <a:rect r="r" b="b" t="t" l="l"/>
              <a:pathLst>
                <a:path h="502797" w="502797">
                  <a:moveTo>
                    <a:pt x="0" y="0"/>
                  </a:moveTo>
                  <a:lnTo>
                    <a:pt x="502797" y="0"/>
                  </a:lnTo>
                  <a:lnTo>
                    <a:pt x="502797" y="502797"/>
                  </a:lnTo>
                  <a:lnTo>
                    <a:pt x="0" y="502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4694282" y="8414652"/>
            <a:ext cx="7368865" cy="1095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05066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Chat with A.C.V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E4EEFF">
                    <a:alpha val="80000"/>
                  </a:srgbClr>
                </a:gs>
                <a:gs pos="100000">
                  <a:srgbClr val="B0C5FF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1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552512" y="469928"/>
            <a:ext cx="1128776" cy="1117545"/>
            <a:chOff x="0" y="0"/>
            <a:chExt cx="1505035" cy="14900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05035" cy="1490060"/>
            </a:xfrm>
            <a:custGeom>
              <a:avLst/>
              <a:gdLst/>
              <a:ahLst/>
              <a:cxnLst/>
              <a:rect r="r" b="b" t="t" l="l"/>
              <a:pathLst>
                <a:path h="1490060" w="1505035">
                  <a:moveTo>
                    <a:pt x="0" y="0"/>
                  </a:moveTo>
                  <a:lnTo>
                    <a:pt x="1505035" y="0"/>
                  </a:lnTo>
                  <a:lnTo>
                    <a:pt x="1505035" y="1490060"/>
                  </a:lnTo>
                  <a:lnTo>
                    <a:pt x="0" y="1490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 rot="0">
              <a:off x="386737" y="885559"/>
              <a:ext cx="731561" cy="75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2"/>
                </a:lnSpc>
              </a:pPr>
              <a:r>
                <a:rPr lang="en-US" sz="344">
                  <a:solidFill>
                    <a:srgbClr val="5B6BF5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AI Curer for Vietnam</a:t>
              </a:r>
            </a:p>
          </p:txBody>
        </p:sp>
      </p:grp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3190" b="0"/>
          <a:stretch>
            <a:fillRect/>
          </a:stretch>
        </p:blipFill>
        <p:spPr>
          <a:xfrm flipH="false" flipV="false" rot="0">
            <a:off x="2062159" y="1823996"/>
            <a:ext cx="14163681" cy="82296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477318" y="250853"/>
            <a:ext cx="13333363" cy="140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98"/>
              </a:lnSpc>
              <a:spcBef>
                <a:spcPct val="0"/>
              </a:spcBef>
            </a:pPr>
            <a:r>
              <a:rPr lang="en-US" b="true" sz="7784">
                <a:solidFill>
                  <a:srgbClr val="05066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Prototype illustration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E4EEFF">
                    <a:alpha val="80000"/>
                  </a:srgbClr>
                </a:gs>
                <a:gs pos="100000">
                  <a:srgbClr val="B0C5FF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1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552512" y="469928"/>
            <a:ext cx="1128776" cy="1117545"/>
            <a:chOff x="0" y="0"/>
            <a:chExt cx="1505035" cy="14900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05035" cy="1490060"/>
            </a:xfrm>
            <a:custGeom>
              <a:avLst/>
              <a:gdLst/>
              <a:ahLst/>
              <a:cxnLst/>
              <a:rect r="r" b="b" t="t" l="l"/>
              <a:pathLst>
                <a:path h="1490060" w="1505035">
                  <a:moveTo>
                    <a:pt x="0" y="0"/>
                  </a:moveTo>
                  <a:lnTo>
                    <a:pt x="1505035" y="0"/>
                  </a:lnTo>
                  <a:lnTo>
                    <a:pt x="1505035" y="1490060"/>
                  </a:lnTo>
                  <a:lnTo>
                    <a:pt x="0" y="1490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 rot="0">
              <a:off x="386737" y="885559"/>
              <a:ext cx="731561" cy="75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2"/>
                </a:lnSpc>
              </a:pPr>
              <a:r>
                <a:rPr lang="en-US" sz="344">
                  <a:solidFill>
                    <a:srgbClr val="5B6BF5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AI Curer for Vietnam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257149">
            <a:off x="10668588" y="2165610"/>
            <a:ext cx="6479620" cy="3215512"/>
          </a:xfrm>
          <a:custGeom>
            <a:avLst/>
            <a:gdLst/>
            <a:ahLst/>
            <a:cxnLst/>
            <a:rect r="r" b="b" t="t" l="l"/>
            <a:pathLst>
              <a:path h="3215512" w="6479620">
                <a:moveTo>
                  <a:pt x="0" y="0"/>
                </a:moveTo>
                <a:lnTo>
                  <a:pt x="6479621" y="0"/>
                </a:lnTo>
                <a:lnTo>
                  <a:pt x="6479621" y="3215512"/>
                </a:lnTo>
                <a:lnTo>
                  <a:pt x="0" y="32155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486400" y="1927988"/>
            <a:ext cx="7315200" cy="3136392"/>
          </a:xfrm>
          <a:custGeom>
            <a:avLst/>
            <a:gdLst/>
            <a:ahLst/>
            <a:cxnLst/>
            <a:rect r="r" b="b" t="t" l="l"/>
            <a:pathLst>
              <a:path h="3136392" w="7315200">
                <a:moveTo>
                  <a:pt x="0" y="0"/>
                </a:moveTo>
                <a:lnTo>
                  <a:pt x="7315200" y="0"/>
                </a:lnTo>
                <a:lnTo>
                  <a:pt x="7315200" y="3136392"/>
                </a:lnTo>
                <a:lnTo>
                  <a:pt x="0" y="31363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1927988"/>
            <a:ext cx="6959493" cy="4114800"/>
          </a:xfrm>
          <a:custGeom>
            <a:avLst/>
            <a:gdLst/>
            <a:ahLst/>
            <a:cxnLst/>
            <a:rect r="r" b="b" t="t" l="l"/>
            <a:pathLst>
              <a:path h="4114800" w="6959493">
                <a:moveTo>
                  <a:pt x="0" y="0"/>
                </a:moveTo>
                <a:lnTo>
                  <a:pt x="6959493" y="0"/>
                </a:lnTo>
                <a:lnTo>
                  <a:pt x="69594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061305" y="4606489"/>
            <a:ext cx="2659190" cy="4114800"/>
          </a:xfrm>
          <a:custGeom>
            <a:avLst/>
            <a:gdLst/>
            <a:ahLst/>
            <a:cxnLst/>
            <a:rect r="r" b="b" t="t" l="l"/>
            <a:pathLst>
              <a:path h="4114800" w="2659190">
                <a:moveTo>
                  <a:pt x="0" y="0"/>
                </a:moveTo>
                <a:lnTo>
                  <a:pt x="2659189" y="0"/>
                </a:lnTo>
                <a:lnTo>
                  <a:pt x="26591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3824815" y="4606489"/>
            <a:ext cx="2659190" cy="4114800"/>
          </a:xfrm>
          <a:custGeom>
            <a:avLst/>
            <a:gdLst/>
            <a:ahLst/>
            <a:cxnLst/>
            <a:rect r="r" b="b" t="t" l="l"/>
            <a:pathLst>
              <a:path h="4114800" w="2659190">
                <a:moveTo>
                  <a:pt x="2659189" y="0"/>
                </a:moveTo>
                <a:lnTo>
                  <a:pt x="0" y="0"/>
                </a:lnTo>
                <a:lnTo>
                  <a:pt x="0" y="4114800"/>
                </a:lnTo>
                <a:lnTo>
                  <a:pt x="2659189" y="4114800"/>
                </a:lnTo>
                <a:lnTo>
                  <a:pt x="265918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7065395" y="5853980"/>
            <a:ext cx="4414899" cy="1043020"/>
          </a:xfrm>
          <a:custGeom>
            <a:avLst/>
            <a:gdLst/>
            <a:ahLst/>
            <a:cxnLst/>
            <a:rect r="r" b="b" t="t" l="l"/>
            <a:pathLst>
              <a:path h="1043020" w="4414899">
                <a:moveTo>
                  <a:pt x="0" y="0"/>
                </a:moveTo>
                <a:lnTo>
                  <a:pt x="4414899" y="0"/>
                </a:lnTo>
                <a:lnTo>
                  <a:pt x="4414899" y="1043020"/>
                </a:lnTo>
                <a:lnTo>
                  <a:pt x="0" y="10430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477318" y="630287"/>
            <a:ext cx="13333363" cy="140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98"/>
              </a:lnSpc>
              <a:spcBef>
                <a:spcPct val="0"/>
              </a:spcBef>
            </a:pPr>
            <a:r>
              <a:rPr lang="en-US" b="true" sz="7784">
                <a:solidFill>
                  <a:srgbClr val="05066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Unique Selling Point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77318" y="8401964"/>
            <a:ext cx="13333363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05066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Languages integration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E4EEFF">
                    <a:alpha val="80000"/>
                  </a:srgbClr>
                </a:gs>
                <a:gs pos="100000">
                  <a:srgbClr val="B0C5FF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1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552512" y="469928"/>
            <a:ext cx="1128776" cy="1117545"/>
            <a:chOff x="0" y="0"/>
            <a:chExt cx="1505035" cy="14900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05035" cy="1490060"/>
            </a:xfrm>
            <a:custGeom>
              <a:avLst/>
              <a:gdLst/>
              <a:ahLst/>
              <a:cxnLst/>
              <a:rect r="r" b="b" t="t" l="l"/>
              <a:pathLst>
                <a:path h="1490060" w="1505035">
                  <a:moveTo>
                    <a:pt x="0" y="0"/>
                  </a:moveTo>
                  <a:lnTo>
                    <a:pt x="1505035" y="0"/>
                  </a:lnTo>
                  <a:lnTo>
                    <a:pt x="1505035" y="1490060"/>
                  </a:lnTo>
                  <a:lnTo>
                    <a:pt x="0" y="1490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 rot="0">
              <a:off x="386737" y="885559"/>
              <a:ext cx="731561" cy="75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2"/>
                </a:lnSpc>
              </a:pPr>
              <a:r>
                <a:rPr lang="en-US" sz="344">
                  <a:solidFill>
                    <a:srgbClr val="5B6BF5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AI Curer for Vietnam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3051175"/>
            <a:ext cx="10610545" cy="620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true">
                <a:solidFill>
                  <a:srgbClr val="05066D"/>
                </a:solidFill>
                <a:latin typeface="Poppins Bold"/>
                <a:ea typeface="Poppins Bold"/>
                <a:cs typeface="Poppins Bold"/>
                <a:sym typeface="Poppins Bold"/>
              </a:rPr>
              <a:t>User-friendly interface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No Internet needed</a:t>
            </a:r>
          </a:p>
          <a:p>
            <a:pPr algn="l">
              <a:lnSpc>
                <a:spcPts val="4900"/>
              </a:lnSpc>
            </a:pP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B</a:t>
            </a:r>
            <a:r>
              <a:rPr lang="en-US" sz="3500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right and catchy color - suitable for 40 years old and above</a:t>
            </a:r>
          </a:p>
          <a:p>
            <a:pPr algn="l">
              <a:lnSpc>
                <a:spcPts val="4900"/>
              </a:lnSpc>
            </a:pP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3500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ccessible functions with buttons around the app</a:t>
            </a:r>
          </a:p>
          <a:p>
            <a:pPr algn="l">
              <a:lnSpc>
                <a:spcPts val="4900"/>
              </a:lnSpc>
            </a:pPr>
          </a:p>
          <a:p>
            <a:pPr algn="l" marL="755651" indent="-377825" lvl="1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B</a:t>
            </a:r>
            <a:r>
              <a:rPr lang="en-US" sz="3500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ig words for Baby Boomers and Gen X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2788758" y="2176432"/>
            <a:ext cx="3763755" cy="7603545"/>
            <a:chOff x="0" y="0"/>
            <a:chExt cx="5018340" cy="1013806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285315" y="280930"/>
              <a:ext cx="4454137" cy="9630566"/>
            </a:xfrm>
            <a:custGeom>
              <a:avLst/>
              <a:gdLst/>
              <a:ahLst/>
              <a:cxnLst/>
              <a:rect r="r" b="b" t="t" l="l"/>
              <a:pathLst>
                <a:path h="9630566" w="4454137">
                  <a:moveTo>
                    <a:pt x="0" y="0"/>
                  </a:moveTo>
                  <a:lnTo>
                    <a:pt x="4454137" y="0"/>
                  </a:lnTo>
                  <a:lnTo>
                    <a:pt x="4454137" y="9630567"/>
                  </a:lnTo>
                  <a:lnTo>
                    <a:pt x="0" y="96305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018340" cy="10138060"/>
            </a:xfrm>
            <a:custGeom>
              <a:avLst/>
              <a:gdLst/>
              <a:ahLst/>
              <a:cxnLst/>
              <a:rect r="r" b="b" t="t" l="l"/>
              <a:pathLst>
                <a:path h="10138060" w="5018340">
                  <a:moveTo>
                    <a:pt x="0" y="0"/>
                  </a:moveTo>
                  <a:lnTo>
                    <a:pt x="5018340" y="0"/>
                  </a:lnTo>
                  <a:lnTo>
                    <a:pt x="5018340" y="10138060"/>
                  </a:lnTo>
                  <a:lnTo>
                    <a:pt x="0" y="10138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5269313" y="2412583"/>
            <a:ext cx="342436" cy="342436"/>
          </a:xfrm>
          <a:custGeom>
            <a:avLst/>
            <a:gdLst/>
            <a:ahLst/>
            <a:cxnLst/>
            <a:rect r="r" b="b" t="t" l="l"/>
            <a:pathLst>
              <a:path h="342436" w="342436">
                <a:moveTo>
                  <a:pt x="0" y="0"/>
                </a:moveTo>
                <a:lnTo>
                  <a:pt x="342436" y="0"/>
                </a:lnTo>
                <a:lnTo>
                  <a:pt x="342436" y="342436"/>
                </a:lnTo>
                <a:lnTo>
                  <a:pt x="0" y="3424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890773" y="2176432"/>
            <a:ext cx="3559724" cy="1254803"/>
          </a:xfrm>
          <a:custGeom>
            <a:avLst/>
            <a:gdLst/>
            <a:ahLst/>
            <a:cxnLst/>
            <a:rect r="r" b="b" t="t" l="l"/>
            <a:pathLst>
              <a:path h="1254803" w="3559724">
                <a:moveTo>
                  <a:pt x="0" y="0"/>
                </a:moveTo>
                <a:lnTo>
                  <a:pt x="3559724" y="0"/>
                </a:lnTo>
                <a:lnTo>
                  <a:pt x="3559724" y="1254803"/>
                </a:lnTo>
                <a:lnTo>
                  <a:pt x="0" y="12548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890773" y="8630899"/>
            <a:ext cx="3559724" cy="1254803"/>
          </a:xfrm>
          <a:custGeom>
            <a:avLst/>
            <a:gdLst/>
            <a:ahLst/>
            <a:cxnLst/>
            <a:rect r="r" b="b" t="t" l="l"/>
            <a:pathLst>
              <a:path h="1254803" w="3559724">
                <a:moveTo>
                  <a:pt x="0" y="0"/>
                </a:moveTo>
                <a:lnTo>
                  <a:pt x="3559724" y="0"/>
                </a:lnTo>
                <a:lnTo>
                  <a:pt x="3559724" y="1254802"/>
                </a:lnTo>
                <a:lnTo>
                  <a:pt x="0" y="12548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094921" y="6302375"/>
            <a:ext cx="1528089" cy="1159438"/>
          </a:xfrm>
          <a:custGeom>
            <a:avLst/>
            <a:gdLst/>
            <a:ahLst/>
            <a:cxnLst/>
            <a:rect r="r" b="b" t="t" l="l"/>
            <a:pathLst>
              <a:path h="1159438" w="1528089">
                <a:moveTo>
                  <a:pt x="0" y="0"/>
                </a:moveTo>
                <a:lnTo>
                  <a:pt x="1528089" y="0"/>
                </a:lnTo>
                <a:lnTo>
                  <a:pt x="1528089" y="1159438"/>
                </a:lnTo>
                <a:lnTo>
                  <a:pt x="0" y="11594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477318" y="630287"/>
            <a:ext cx="13333363" cy="140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98"/>
              </a:lnSpc>
              <a:spcBef>
                <a:spcPct val="0"/>
              </a:spcBef>
            </a:pPr>
            <a:r>
              <a:rPr lang="en-US" b="true" sz="7784">
                <a:solidFill>
                  <a:srgbClr val="05066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Unique Selling Point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E4EEFF">
                    <a:alpha val="80000"/>
                  </a:srgbClr>
                </a:gs>
                <a:gs pos="100000">
                  <a:srgbClr val="B0C5FF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1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552512" y="469928"/>
            <a:ext cx="1128776" cy="1117545"/>
            <a:chOff x="0" y="0"/>
            <a:chExt cx="1505035" cy="14900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05035" cy="1490060"/>
            </a:xfrm>
            <a:custGeom>
              <a:avLst/>
              <a:gdLst/>
              <a:ahLst/>
              <a:cxnLst/>
              <a:rect r="r" b="b" t="t" l="l"/>
              <a:pathLst>
                <a:path h="1490060" w="1505035">
                  <a:moveTo>
                    <a:pt x="0" y="0"/>
                  </a:moveTo>
                  <a:lnTo>
                    <a:pt x="1505035" y="0"/>
                  </a:lnTo>
                  <a:lnTo>
                    <a:pt x="1505035" y="1490060"/>
                  </a:lnTo>
                  <a:lnTo>
                    <a:pt x="0" y="1490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 rot="0">
              <a:off x="386737" y="885559"/>
              <a:ext cx="731561" cy="75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2"/>
                </a:lnSpc>
              </a:pPr>
              <a:r>
                <a:rPr lang="en-US" sz="344">
                  <a:solidFill>
                    <a:srgbClr val="5B6BF5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AI Curer for Vietnam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445975" y="2663353"/>
            <a:ext cx="8926655" cy="5958542"/>
          </a:xfrm>
          <a:custGeom>
            <a:avLst/>
            <a:gdLst/>
            <a:ahLst/>
            <a:cxnLst/>
            <a:rect r="r" b="b" t="t" l="l"/>
            <a:pathLst>
              <a:path h="5958542" w="8926655">
                <a:moveTo>
                  <a:pt x="0" y="0"/>
                </a:moveTo>
                <a:lnTo>
                  <a:pt x="8926655" y="0"/>
                </a:lnTo>
                <a:lnTo>
                  <a:pt x="8926655" y="5958542"/>
                </a:lnTo>
                <a:lnTo>
                  <a:pt x="0" y="59585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77318" y="630287"/>
            <a:ext cx="13333363" cy="140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98"/>
              </a:lnSpc>
              <a:spcBef>
                <a:spcPct val="0"/>
              </a:spcBef>
            </a:pPr>
            <a:r>
              <a:rPr lang="en-US" b="true" sz="7784">
                <a:solidFill>
                  <a:srgbClr val="05066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Unique Selling Point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225800"/>
            <a:ext cx="7045357" cy="373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true">
                <a:solidFill>
                  <a:srgbClr val="05066D"/>
                </a:solidFill>
                <a:latin typeface="Poppins Bold"/>
                <a:ea typeface="Poppins Bold"/>
                <a:cs typeface="Poppins Bold"/>
                <a:sym typeface="Poppins Bold"/>
              </a:rPr>
              <a:t>AI Scan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Ask and answer with its massive medical database</a:t>
            </a:r>
          </a:p>
          <a:p>
            <a:pPr algn="l">
              <a:lnSpc>
                <a:spcPts val="4900"/>
              </a:lnSpc>
            </a:pPr>
          </a:p>
          <a:p>
            <a:pPr algn="l" marL="755651" indent="-377825" lvl="1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B</a:t>
            </a:r>
            <a:r>
              <a:rPr lang="en-US" sz="3500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ased on your pills or wounds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E4EEFF">
                    <a:alpha val="80000"/>
                  </a:srgbClr>
                </a:gs>
                <a:gs pos="100000">
                  <a:srgbClr val="B0C5FF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1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552512" y="469928"/>
            <a:ext cx="1128776" cy="1117545"/>
            <a:chOff x="0" y="0"/>
            <a:chExt cx="1505035" cy="14900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05035" cy="1490060"/>
            </a:xfrm>
            <a:custGeom>
              <a:avLst/>
              <a:gdLst/>
              <a:ahLst/>
              <a:cxnLst/>
              <a:rect r="r" b="b" t="t" l="l"/>
              <a:pathLst>
                <a:path h="1490060" w="1505035">
                  <a:moveTo>
                    <a:pt x="0" y="0"/>
                  </a:moveTo>
                  <a:lnTo>
                    <a:pt x="1505035" y="0"/>
                  </a:lnTo>
                  <a:lnTo>
                    <a:pt x="1505035" y="1490060"/>
                  </a:lnTo>
                  <a:lnTo>
                    <a:pt x="0" y="1490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 rot="0">
              <a:off x="386737" y="885559"/>
              <a:ext cx="731561" cy="75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2"/>
                </a:lnSpc>
              </a:pPr>
              <a:r>
                <a:rPr lang="en-US" sz="344">
                  <a:solidFill>
                    <a:srgbClr val="5B6BF5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AI Curer for Vietnam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038297" y="5454923"/>
            <a:ext cx="4430471" cy="4114800"/>
          </a:xfrm>
          <a:custGeom>
            <a:avLst/>
            <a:gdLst/>
            <a:ahLst/>
            <a:cxnLst/>
            <a:rect r="r" b="b" t="t" l="l"/>
            <a:pathLst>
              <a:path h="4114800" w="4430471">
                <a:moveTo>
                  <a:pt x="0" y="0"/>
                </a:moveTo>
                <a:lnTo>
                  <a:pt x="4430471" y="0"/>
                </a:lnTo>
                <a:lnTo>
                  <a:pt x="4430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548767" y="5855062"/>
            <a:ext cx="3261914" cy="4114800"/>
          </a:xfrm>
          <a:custGeom>
            <a:avLst/>
            <a:gdLst/>
            <a:ahLst/>
            <a:cxnLst/>
            <a:rect r="r" b="b" t="t" l="l"/>
            <a:pathLst>
              <a:path h="4114800" w="3261914">
                <a:moveTo>
                  <a:pt x="0" y="0"/>
                </a:moveTo>
                <a:lnTo>
                  <a:pt x="3261915" y="0"/>
                </a:lnTo>
                <a:lnTo>
                  <a:pt x="32619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77318" y="809625"/>
            <a:ext cx="13333363" cy="140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98"/>
              </a:lnSpc>
              <a:spcBef>
                <a:spcPct val="0"/>
              </a:spcBef>
            </a:pPr>
            <a:r>
              <a:rPr lang="en-US" b="true" sz="7784">
                <a:solidFill>
                  <a:srgbClr val="05066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How A.C.V supports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7996" y="2533923"/>
            <a:ext cx="6671072" cy="249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00">
                <a:solidFill>
                  <a:srgbClr val="05066D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 certified by doctors around the world </a:t>
            </a:r>
            <a:r>
              <a:rPr lang="en-US" sz="3500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→ Informations are guaranteed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32455" y="2533923"/>
            <a:ext cx="6671072" cy="373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00">
                <a:solidFill>
                  <a:srgbClr val="05066D"/>
                </a:solidFill>
                <a:latin typeface="Poppins Bold"/>
                <a:ea typeface="Poppins Bold"/>
                <a:cs typeface="Poppins Bold"/>
                <a:sym typeface="Poppins Bold"/>
              </a:rPr>
              <a:t>Supporting everyday’s medical struggle:</a:t>
            </a:r>
            <a:r>
              <a:rPr lang="en-US" sz="3500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 forget to drink medicine, unable to differentiate pills, unable to understand pills’ functions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E4EEFF">
                    <a:alpha val="80000"/>
                  </a:srgbClr>
                </a:gs>
                <a:gs pos="100000">
                  <a:srgbClr val="B0C5FF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1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552512" y="469928"/>
            <a:ext cx="1128776" cy="1117545"/>
            <a:chOff x="0" y="0"/>
            <a:chExt cx="1505035" cy="14900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05035" cy="1490060"/>
            </a:xfrm>
            <a:custGeom>
              <a:avLst/>
              <a:gdLst/>
              <a:ahLst/>
              <a:cxnLst/>
              <a:rect r="r" b="b" t="t" l="l"/>
              <a:pathLst>
                <a:path h="1490060" w="1505035">
                  <a:moveTo>
                    <a:pt x="0" y="0"/>
                  </a:moveTo>
                  <a:lnTo>
                    <a:pt x="1505035" y="0"/>
                  </a:lnTo>
                  <a:lnTo>
                    <a:pt x="1505035" y="1490060"/>
                  </a:lnTo>
                  <a:lnTo>
                    <a:pt x="0" y="1490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 rot="0">
              <a:off x="386737" y="885559"/>
              <a:ext cx="731561" cy="75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2"/>
                </a:lnSpc>
              </a:pPr>
              <a:r>
                <a:rPr lang="en-US" sz="344">
                  <a:solidFill>
                    <a:srgbClr val="5B6BF5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AI Curer for Vietnam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038297" y="5454923"/>
            <a:ext cx="4430471" cy="4114800"/>
          </a:xfrm>
          <a:custGeom>
            <a:avLst/>
            <a:gdLst/>
            <a:ahLst/>
            <a:cxnLst/>
            <a:rect r="r" b="b" t="t" l="l"/>
            <a:pathLst>
              <a:path h="4114800" w="4430471">
                <a:moveTo>
                  <a:pt x="0" y="0"/>
                </a:moveTo>
                <a:lnTo>
                  <a:pt x="4430471" y="0"/>
                </a:lnTo>
                <a:lnTo>
                  <a:pt x="4430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548767" y="5855062"/>
            <a:ext cx="3261914" cy="4114800"/>
          </a:xfrm>
          <a:custGeom>
            <a:avLst/>
            <a:gdLst/>
            <a:ahLst/>
            <a:cxnLst/>
            <a:rect r="r" b="b" t="t" l="l"/>
            <a:pathLst>
              <a:path h="4114800" w="3261914">
                <a:moveTo>
                  <a:pt x="0" y="0"/>
                </a:moveTo>
                <a:lnTo>
                  <a:pt x="3261915" y="0"/>
                </a:lnTo>
                <a:lnTo>
                  <a:pt x="32619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77318" y="809625"/>
            <a:ext cx="13333363" cy="140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98"/>
              </a:lnSpc>
              <a:spcBef>
                <a:spcPct val="0"/>
              </a:spcBef>
            </a:pPr>
            <a:r>
              <a:rPr lang="en-US" b="true" sz="7784">
                <a:solidFill>
                  <a:srgbClr val="05066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How A.C.V supports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7996" y="2533923"/>
            <a:ext cx="6671072" cy="249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00">
                <a:solidFill>
                  <a:srgbClr val="05066D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 certified by doctors around the world </a:t>
            </a:r>
            <a:r>
              <a:rPr lang="en-US" sz="3500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→ Informations are guaranteed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32455" y="2533923"/>
            <a:ext cx="6671072" cy="373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00">
                <a:solidFill>
                  <a:srgbClr val="05066D"/>
                </a:solidFill>
                <a:latin typeface="Poppins Bold"/>
                <a:ea typeface="Poppins Bold"/>
                <a:cs typeface="Poppins Bold"/>
                <a:sym typeface="Poppins Bold"/>
              </a:rPr>
              <a:t>Supporting everyday’s medical struggle:</a:t>
            </a:r>
            <a:r>
              <a:rPr lang="en-US" sz="3500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 forget to drink medicine, unable to differentiate pills, unable to understand pills’ functions 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28700" y="2497721"/>
            <a:ext cx="16230600" cy="7472142"/>
            <a:chOff x="0" y="0"/>
            <a:chExt cx="4274726" cy="196797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274726" cy="1967972"/>
            </a:xfrm>
            <a:custGeom>
              <a:avLst/>
              <a:gdLst/>
              <a:ahLst/>
              <a:cxnLst/>
              <a:rect r="r" b="b" t="t" l="l"/>
              <a:pathLst>
                <a:path h="196797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943645"/>
                  </a:lnTo>
                  <a:cubicBezTo>
                    <a:pt x="4274726" y="1957080"/>
                    <a:pt x="4263834" y="1967972"/>
                    <a:pt x="4250399" y="1967972"/>
                  </a:cubicBezTo>
                  <a:lnTo>
                    <a:pt x="24327" y="1967972"/>
                  </a:lnTo>
                  <a:cubicBezTo>
                    <a:pt x="10891" y="1967972"/>
                    <a:pt x="0" y="1957080"/>
                    <a:pt x="0" y="1943645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3257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04775"/>
              <a:ext cx="4274726" cy="20727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000"/>
                </a:lnSpc>
              </a:pPr>
              <a:r>
                <a:rPr lang="en-US" b="true" sz="5000" i="true">
                  <a:solidFill>
                    <a:srgbClr val="FFFFFF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A.C.V Chatbot breaks down terminology into “starter” words for users to understand their pills and wounds better, prevent hazardous situations.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03619" y="-6435461"/>
            <a:ext cx="11355339" cy="11355339"/>
          </a:xfrm>
          <a:custGeom>
            <a:avLst/>
            <a:gdLst/>
            <a:ahLst/>
            <a:cxnLst/>
            <a:rect r="r" b="b" t="t" l="l"/>
            <a:pathLst>
              <a:path h="11355339" w="11355339">
                <a:moveTo>
                  <a:pt x="0" y="0"/>
                </a:moveTo>
                <a:lnTo>
                  <a:pt x="11355339" y="0"/>
                </a:lnTo>
                <a:lnTo>
                  <a:pt x="11355339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E4EEFF">
                    <a:alpha val="80000"/>
                  </a:srgbClr>
                </a:gs>
                <a:gs pos="100000">
                  <a:srgbClr val="B0C5FF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1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504459" y="3086100"/>
            <a:ext cx="3429000" cy="4114800"/>
          </a:xfrm>
          <a:custGeom>
            <a:avLst/>
            <a:gdLst/>
            <a:ahLst/>
            <a:cxnLst/>
            <a:rect r="r" b="b" t="t" l="l"/>
            <a:pathLst>
              <a:path h="4114800" w="3429000">
                <a:moveTo>
                  <a:pt x="0" y="0"/>
                </a:moveTo>
                <a:lnTo>
                  <a:pt x="3429000" y="0"/>
                </a:lnTo>
                <a:lnTo>
                  <a:pt x="3429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232760" y="4332724"/>
            <a:ext cx="8550780" cy="140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98"/>
              </a:lnSpc>
              <a:spcBef>
                <a:spcPct val="0"/>
              </a:spcBef>
            </a:pPr>
            <a:r>
              <a:rPr lang="en-US" b="true" sz="7784">
                <a:solidFill>
                  <a:srgbClr val="05066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BMC Plan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6552512" y="469928"/>
            <a:ext cx="1128776" cy="1117545"/>
            <a:chOff x="0" y="0"/>
            <a:chExt cx="1505035" cy="149006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05035" cy="1490060"/>
            </a:xfrm>
            <a:custGeom>
              <a:avLst/>
              <a:gdLst/>
              <a:ahLst/>
              <a:cxnLst/>
              <a:rect r="r" b="b" t="t" l="l"/>
              <a:pathLst>
                <a:path h="1490060" w="1505035">
                  <a:moveTo>
                    <a:pt x="0" y="0"/>
                  </a:moveTo>
                  <a:lnTo>
                    <a:pt x="1505035" y="0"/>
                  </a:lnTo>
                  <a:lnTo>
                    <a:pt x="1505035" y="1490060"/>
                  </a:lnTo>
                  <a:lnTo>
                    <a:pt x="0" y="1490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 rot="0">
              <a:off x="386737" y="885559"/>
              <a:ext cx="731561" cy="75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2"/>
                </a:lnSpc>
              </a:pPr>
              <a:r>
                <a:rPr lang="en-US" sz="344">
                  <a:solidFill>
                    <a:srgbClr val="5B6BF5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AI Curer for Vietnam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68096" y="56972"/>
            <a:ext cx="12951808" cy="10173056"/>
          </a:xfrm>
          <a:custGeom>
            <a:avLst/>
            <a:gdLst/>
            <a:ahLst/>
            <a:cxnLst/>
            <a:rect r="r" b="b" t="t" l="l"/>
            <a:pathLst>
              <a:path h="10173056" w="12951808">
                <a:moveTo>
                  <a:pt x="0" y="0"/>
                </a:moveTo>
                <a:lnTo>
                  <a:pt x="12951808" y="0"/>
                </a:lnTo>
                <a:lnTo>
                  <a:pt x="12951808" y="10173056"/>
                </a:lnTo>
                <a:lnTo>
                  <a:pt x="0" y="10173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81535" y="703894"/>
            <a:ext cx="11355339" cy="11355339"/>
          </a:xfrm>
          <a:custGeom>
            <a:avLst/>
            <a:gdLst/>
            <a:ahLst/>
            <a:cxnLst/>
            <a:rect r="r" b="b" t="t" l="l"/>
            <a:pathLst>
              <a:path h="11355339" w="11355339">
                <a:moveTo>
                  <a:pt x="0" y="0"/>
                </a:moveTo>
                <a:lnTo>
                  <a:pt x="11355339" y="0"/>
                </a:lnTo>
                <a:lnTo>
                  <a:pt x="11355339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810925" y="3370598"/>
            <a:ext cx="4544927" cy="953938"/>
            <a:chOff x="0" y="0"/>
            <a:chExt cx="6059903" cy="127191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1574081" y="282767"/>
              <a:ext cx="4485822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true">
                  <a:solidFill>
                    <a:srgbClr val="05066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Introduction</a:t>
              </a:r>
            </a:p>
          </p:txBody>
        </p:sp>
        <p:grpSp>
          <p:nvGrpSpPr>
            <p:cNvPr name="Group 6" id="6"/>
            <p:cNvGrpSpPr/>
            <p:nvPr/>
          </p:nvGrpSpPr>
          <p:grpSpPr>
            <a:xfrm rot="0">
              <a:off x="0" y="0"/>
              <a:ext cx="1271918" cy="1271918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38"/>
                  </a:lnSpc>
                </a:pPr>
                <a:r>
                  <a:rPr lang="en-US" b="true" sz="2241">
                    <a:solidFill>
                      <a:srgbClr val="E3EEFF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01</a:t>
                </a: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2810925" y="6381563"/>
            <a:ext cx="4544927" cy="953938"/>
            <a:chOff x="0" y="0"/>
            <a:chExt cx="6059903" cy="127191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1574081" y="282767"/>
              <a:ext cx="4485822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true">
                  <a:solidFill>
                    <a:srgbClr val="05066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BMC Plan</a:t>
              </a:r>
            </a:p>
          </p:txBody>
        </p:sp>
        <p:grpSp>
          <p:nvGrpSpPr>
            <p:cNvPr name="Group 11" id="11"/>
            <p:cNvGrpSpPr/>
            <p:nvPr/>
          </p:nvGrpSpPr>
          <p:grpSpPr>
            <a:xfrm rot="0">
              <a:off x="0" y="0"/>
              <a:ext cx="1271918" cy="1271918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38"/>
                  </a:lnSpc>
                </a:pPr>
                <a:r>
                  <a:rPr lang="en-US" b="true" sz="2241">
                    <a:solidFill>
                      <a:srgbClr val="E3EEFF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03</a:t>
                </a:r>
              </a:p>
            </p:txBody>
          </p:sp>
        </p:grpSp>
      </p:grpSp>
      <p:grpSp>
        <p:nvGrpSpPr>
          <p:cNvPr name="Group 14" id="14"/>
          <p:cNvGrpSpPr/>
          <p:nvPr/>
        </p:nvGrpSpPr>
        <p:grpSpPr>
          <a:xfrm rot="0">
            <a:off x="2810925" y="4876081"/>
            <a:ext cx="7202075" cy="953938"/>
            <a:chOff x="0" y="0"/>
            <a:chExt cx="9602766" cy="1271918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1574081" y="282767"/>
              <a:ext cx="8028686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true">
                  <a:solidFill>
                    <a:srgbClr val="05066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Solution - product development</a:t>
              </a:r>
            </a:p>
          </p:txBody>
        </p:sp>
        <p:grpSp>
          <p:nvGrpSpPr>
            <p:cNvPr name="Group 16" id="16"/>
            <p:cNvGrpSpPr/>
            <p:nvPr/>
          </p:nvGrpSpPr>
          <p:grpSpPr>
            <a:xfrm rot="0">
              <a:off x="0" y="0"/>
              <a:ext cx="1271918" cy="1271918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38"/>
                  </a:lnSpc>
                </a:pPr>
                <a:r>
                  <a:rPr lang="en-US" b="true" sz="2241">
                    <a:solidFill>
                      <a:srgbClr val="E3EEFF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02</a:t>
                </a:r>
              </a:p>
            </p:txBody>
          </p:sp>
        </p:grpSp>
      </p:grpSp>
      <p:sp>
        <p:nvSpPr>
          <p:cNvPr name="Freeform 19" id="19"/>
          <p:cNvSpPr/>
          <p:nvPr/>
        </p:nvSpPr>
        <p:spPr>
          <a:xfrm flipH="false" flipV="false" rot="0">
            <a:off x="9707116" y="1423960"/>
            <a:ext cx="11355339" cy="11355339"/>
          </a:xfrm>
          <a:custGeom>
            <a:avLst/>
            <a:gdLst/>
            <a:ahLst/>
            <a:cxnLst/>
            <a:rect r="r" b="b" t="t" l="l"/>
            <a:pathLst>
              <a:path h="11355339" w="11355339">
                <a:moveTo>
                  <a:pt x="0" y="0"/>
                </a:moveTo>
                <a:lnTo>
                  <a:pt x="11355338" y="0"/>
                </a:lnTo>
                <a:lnTo>
                  <a:pt x="11355338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6130524" y="469928"/>
            <a:ext cx="1128776" cy="1117545"/>
            <a:chOff x="0" y="0"/>
            <a:chExt cx="1505035" cy="149006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05035" cy="1490060"/>
            </a:xfrm>
            <a:custGeom>
              <a:avLst/>
              <a:gdLst/>
              <a:ahLst/>
              <a:cxnLst/>
              <a:rect r="r" b="b" t="t" l="l"/>
              <a:pathLst>
                <a:path h="1490060" w="1505035">
                  <a:moveTo>
                    <a:pt x="0" y="0"/>
                  </a:moveTo>
                  <a:lnTo>
                    <a:pt x="1505035" y="0"/>
                  </a:lnTo>
                  <a:lnTo>
                    <a:pt x="1505035" y="1490060"/>
                  </a:lnTo>
                  <a:lnTo>
                    <a:pt x="0" y="1490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 rot="0">
              <a:off x="386737" y="885559"/>
              <a:ext cx="731561" cy="75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2"/>
                </a:lnSpc>
              </a:pPr>
              <a:r>
                <a:rPr lang="en-US" sz="344">
                  <a:solidFill>
                    <a:srgbClr val="5B6BF5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AI Curer for Vietnam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651175" y="3370598"/>
            <a:ext cx="5289959" cy="953938"/>
            <a:chOff x="0" y="0"/>
            <a:chExt cx="7053279" cy="1271918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1574081" y="282767"/>
              <a:ext cx="5479198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true">
                  <a:solidFill>
                    <a:srgbClr val="05066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Product limitation</a:t>
              </a:r>
            </a:p>
          </p:txBody>
        </p:sp>
        <p:grpSp>
          <p:nvGrpSpPr>
            <p:cNvPr name="Group 25" id="25"/>
            <p:cNvGrpSpPr/>
            <p:nvPr/>
          </p:nvGrpSpPr>
          <p:grpSpPr>
            <a:xfrm rot="0">
              <a:off x="0" y="0"/>
              <a:ext cx="1271918" cy="1271918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38"/>
                  </a:lnSpc>
                </a:pPr>
                <a:r>
                  <a:rPr lang="en-US" b="true" sz="2241">
                    <a:solidFill>
                      <a:srgbClr val="E3EEFF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04</a:t>
                </a:r>
              </a:p>
            </p:txBody>
          </p:sp>
        </p:grpSp>
      </p:grpSp>
      <p:grpSp>
        <p:nvGrpSpPr>
          <p:cNvPr name="Group 28" id="28"/>
          <p:cNvGrpSpPr/>
          <p:nvPr/>
        </p:nvGrpSpPr>
        <p:grpSpPr>
          <a:xfrm rot="0">
            <a:off x="10651175" y="4876081"/>
            <a:ext cx="4544927" cy="953938"/>
            <a:chOff x="0" y="0"/>
            <a:chExt cx="6059903" cy="1271918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1574081" y="282767"/>
              <a:ext cx="4485822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true">
                  <a:solidFill>
                    <a:srgbClr val="05066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References</a:t>
              </a:r>
            </a:p>
          </p:txBody>
        </p:sp>
        <p:grpSp>
          <p:nvGrpSpPr>
            <p:cNvPr name="Group 30" id="30"/>
            <p:cNvGrpSpPr/>
            <p:nvPr/>
          </p:nvGrpSpPr>
          <p:grpSpPr>
            <a:xfrm rot="0">
              <a:off x="0" y="0"/>
              <a:ext cx="1271918" cy="1271918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38"/>
                  </a:lnSpc>
                </a:pPr>
                <a:r>
                  <a:rPr lang="en-US" b="true" sz="2241">
                    <a:solidFill>
                      <a:srgbClr val="E3EEFF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05</a:t>
                </a:r>
              </a:p>
            </p:txBody>
          </p:sp>
        </p:grpSp>
      </p:grpSp>
      <p:grpSp>
        <p:nvGrpSpPr>
          <p:cNvPr name="Group 33" id="33"/>
          <p:cNvGrpSpPr/>
          <p:nvPr/>
        </p:nvGrpSpPr>
        <p:grpSpPr>
          <a:xfrm rot="0">
            <a:off x="10651175" y="6381563"/>
            <a:ext cx="4544927" cy="953938"/>
            <a:chOff x="0" y="0"/>
            <a:chExt cx="6059903" cy="1271918"/>
          </a:xfrm>
        </p:grpSpPr>
        <p:sp>
          <p:nvSpPr>
            <p:cNvPr name="TextBox 34" id="34"/>
            <p:cNvSpPr txBox="true"/>
            <p:nvPr/>
          </p:nvSpPr>
          <p:spPr>
            <a:xfrm rot="0">
              <a:off x="1574081" y="282767"/>
              <a:ext cx="4485822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true">
                  <a:solidFill>
                    <a:srgbClr val="05066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Appendix</a:t>
              </a:r>
            </a:p>
          </p:txBody>
        </p:sp>
        <p:grpSp>
          <p:nvGrpSpPr>
            <p:cNvPr name="Group 35" id="35"/>
            <p:cNvGrpSpPr/>
            <p:nvPr/>
          </p:nvGrpSpPr>
          <p:grpSpPr>
            <a:xfrm rot="0">
              <a:off x="0" y="0"/>
              <a:ext cx="1271918" cy="1271918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38"/>
                  </a:lnSpc>
                </a:pPr>
                <a:r>
                  <a:rPr lang="en-US" b="true" sz="2241">
                    <a:solidFill>
                      <a:srgbClr val="E3EEFF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06</a:t>
                </a:r>
              </a:p>
            </p:txBody>
          </p:sp>
        </p:grpSp>
      </p:grpSp>
      <p:sp>
        <p:nvSpPr>
          <p:cNvPr name="TextBox 38" id="38"/>
          <p:cNvSpPr txBox="true"/>
          <p:nvPr/>
        </p:nvSpPr>
        <p:spPr>
          <a:xfrm rot="0">
            <a:off x="4868610" y="1086083"/>
            <a:ext cx="8550780" cy="140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98"/>
              </a:lnSpc>
              <a:spcBef>
                <a:spcPct val="0"/>
              </a:spcBef>
            </a:pPr>
            <a:r>
              <a:rPr lang="en-US" b="true" sz="7784">
                <a:solidFill>
                  <a:srgbClr val="05066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Table of Content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E4EEFF">
                    <a:alpha val="80000"/>
                  </a:srgbClr>
                </a:gs>
                <a:gs pos="100000">
                  <a:srgbClr val="B0C5FF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1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552512" y="469928"/>
            <a:ext cx="1128776" cy="1117545"/>
            <a:chOff x="0" y="0"/>
            <a:chExt cx="1505035" cy="14900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05035" cy="1490060"/>
            </a:xfrm>
            <a:custGeom>
              <a:avLst/>
              <a:gdLst/>
              <a:ahLst/>
              <a:cxnLst/>
              <a:rect r="r" b="b" t="t" l="l"/>
              <a:pathLst>
                <a:path h="1490060" w="1505035">
                  <a:moveTo>
                    <a:pt x="0" y="0"/>
                  </a:moveTo>
                  <a:lnTo>
                    <a:pt x="1505035" y="0"/>
                  </a:lnTo>
                  <a:lnTo>
                    <a:pt x="1505035" y="1490060"/>
                  </a:lnTo>
                  <a:lnTo>
                    <a:pt x="0" y="1490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 rot="0">
              <a:off x="386737" y="885559"/>
              <a:ext cx="731561" cy="75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2"/>
                </a:lnSpc>
              </a:pPr>
              <a:r>
                <a:rPr lang="en-US" sz="344">
                  <a:solidFill>
                    <a:srgbClr val="5B6BF5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AI Curer for Vietnam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099011" y="1554804"/>
            <a:ext cx="19757190" cy="7489176"/>
            <a:chOff x="0" y="0"/>
            <a:chExt cx="26342920" cy="998556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215484" y="0"/>
              <a:ext cx="15091356" cy="9985568"/>
            </a:xfrm>
            <a:custGeom>
              <a:avLst/>
              <a:gdLst/>
              <a:ahLst/>
              <a:cxnLst/>
              <a:rect r="r" b="b" t="t" l="l"/>
              <a:pathLst>
                <a:path h="9985568" w="15091356">
                  <a:moveTo>
                    <a:pt x="0" y="0"/>
                  </a:moveTo>
                  <a:lnTo>
                    <a:pt x="15091356" y="0"/>
                  </a:lnTo>
                  <a:lnTo>
                    <a:pt x="15091356" y="9985568"/>
                  </a:lnTo>
                  <a:lnTo>
                    <a:pt x="0" y="99855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1281" r="-8108" b="-13505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4694199" y="2398313"/>
              <a:ext cx="7870187" cy="5971505"/>
            </a:xfrm>
            <a:custGeom>
              <a:avLst/>
              <a:gdLst/>
              <a:ahLst/>
              <a:cxnLst/>
              <a:rect r="r" b="b" t="t" l="l"/>
              <a:pathLst>
                <a:path h="5971505" w="7870187">
                  <a:moveTo>
                    <a:pt x="0" y="0"/>
                  </a:moveTo>
                  <a:lnTo>
                    <a:pt x="7870188" y="0"/>
                  </a:lnTo>
                  <a:lnTo>
                    <a:pt x="7870188" y="5971505"/>
                  </a:lnTo>
                  <a:lnTo>
                    <a:pt x="0" y="59715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1761162" y="1963810"/>
              <a:ext cx="3992058" cy="3028974"/>
            </a:xfrm>
            <a:custGeom>
              <a:avLst/>
              <a:gdLst/>
              <a:ahLst/>
              <a:cxnLst/>
              <a:rect r="r" b="b" t="t" l="l"/>
              <a:pathLst>
                <a:path h="3028974" w="3992058">
                  <a:moveTo>
                    <a:pt x="0" y="0"/>
                  </a:moveTo>
                  <a:lnTo>
                    <a:pt x="3992058" y="0"/>
                  </a:lnTo>
                  <a:lnTo>
                    <a:pt x="3992058" y="3028974"/>
                  </a:lnTo>
                  <a:lnTo>
                    <a:pt x="0" y="30289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true" flipV="false" rot="-5400000">
              <a:off x="14984770" y="660889"/>
              <a:ext cx="860994" cy="2609072"/>
            </a:xfrm>
            <a:custGeom>
              <a:avLst/>
              <a:gdLst/>
              <a:ahLst/>
              <a:cxnLst/>
              <a:rect r="r" b="b" t="t" l="l"/>
              <a:pathLst>
                <a:path h="2609072" w="860994">
                  <a:moveTo>
                    <a:pt x="860994" y="0"/>
                  </a:moveTo>
                  <a:lnTo>
                    <a:pt x="0" y="0"/>
                  </a:lnTo>
                  <a:lnTo>
                    <a:pt x="0" y="2609071"/>
                  </a:lnTo>
                  <a:lnTo>
                    <a:pt x="860994" y="2609071"/>
                  </a:lnTo>
                  <a:lnTo>
                    <a:pt x="860994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3823613"/>
              <a:ext cx="17777818" cy="16372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 b="true">
                  <a:solidFill>
                    <a:srgbClr val="05066D"/>
                  </a:solidFill>
                  <a:latin typeface="Poppins Ultra-Bold"/>
                  <a:ea typeface="Poppins Ultra-Bold"/>
                  <a:cs typeface="Poppins Ultra-Bold"/>
                  <a:sym typeface="Poppins Ultra-Bold"/>
                </a:rPr>
                <a:t>Short-term</a:t>
              </a:r>
            </a:p>
            <a:p>
              <a:pPr algn="ctr" marL="0" indent="0" lvl="0">
                <a:lnSpc>
                  <a:spcPts val="4900"/>
                </a:lnSpc>
                <a:spcBef>
                  <a:spcPct val="0"/>
                </a:spcBef>
              </a:pPr>
              <a:r>
                <a:rPr lang="en-US" b="true" sz="3500">
                  <a:solidFill>
                    <a:srgbClr val="05066D"/>
                  </a:solidFill>
                  <a:latin typeface="Poppins Ultra-Bold"/>
                  <a:ea typeface="Poppins Ultra-Bold"/>
                  <a:cs typeface="Poppins Ultra-Bold"/>
                  <a:sym typeface="Poppins Ultra-Bold"/>
                </a:rPr>
                <a:t>(1 year)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8565102" y="2291146"/>
              <a:ext cx="17777818" cy="16372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 b="true">
                  <a:solidFill>
                    <a:srgbClr val="05066D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Long-term</a:t>
              </a:r>
            </a:p>
            <a:p>
              <a:pPr algn="ctr" marL="0" indent="0" lvl="0">
                <a:lnSpc>
                  <a:spcPts val="4900"/>
                </a:lnSpc>
                <a:spcBef>
                  <a:spcPct val="0"/>
                </a:spcBef>
              </a:pPr>
              <a:r>
                <a:rPr lang="en-US" b="true" sz="3500">
                  <a:solidFill>
                    <a:srgbClr val="05066D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(3-5 years)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655728" y="3384867"/>
            <a:ext cx="5394253" cy="374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247D"/>
                </a:solidFill>
                <a:latin typeface="Poppins Bold"/>
                <a:ea typeface="Poppins Bold"/>
                <a:cs typeface="Poppins Bold"/>
                <a:sym typeface="Poppins Bold"/>
              </a:rPr>
              <a:t>Aim to increase market recognition in Year 0 and 1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247D"/>
                </a:solidFill>
                <a:latin typeface="Poppins Bold"/>
                <a:ea typeface="Poppins Bold"/>
                <a:cs typeface="Poppins Bold"/>
                <a:sym typeface="Poppins Bold"/>
              </a:rPr>
              <a:t>Maintain business in Year 2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247D"/>
                </a:solidFill>
                <a:latin typeface="Poppins Bold"/>
                <a:ea typeface="Poppins Bold"/>
                <a:cs typeface="Poppins Bold"/>
                <a:sym typeface="Poppins Bold"/>
              </a:rPr>
              <a:t>New Chatbot implied across hospitals in Year 3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E4EEFF">
                    <a:alpha val="80000"/>
                  </a:srgbClr>
                </a:gs>
                <a:gs pos="100000">
                  <a:srgbClr val="B0C5FF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1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552512" y="469928"/>
            <a:ext cx="1128776" cy="1117545"/>
            <a:chOff x="0" y="0"/>
            <a:chExt cx="1505035" cy="14900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05035" cy="1490060"/>
            </a:xfrm>
            <a:custGeom>
              <a:avLst/>
              <a:gdLst/>
              <a:ahLst/>
              <a:cxnLst/>
              <a:rect r="r" b="b" t="t" l="l"/>
              <a:pathLst>
                <a:path h="1490060" w="1505035">
                  <a:moveTo>
                    <a:pt x="0" y="0"/>
                  </a:moveTo>
                  <a:lnTo>
                    <a:pt x="1505035" y="0"/>
                  </a:lnTo>
                  <a:lnTo>
                    <a:pt x="1505035" y="1490060"/>
                  </a:lnTo>
                  <a:lnTo>
                    <a:pt x="0" y="1490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 rot="0">
              <a:off x="386737" y="885559"/>
              <a:ext cx="731561" cy="75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2"/>
                </a:lnSpc>
              </a:pPr>
              <a:r>
                <a:rPr lang="en-US" sz="344">
                  <a:solidFill>
                    <a:srgbClr val="5B6BF5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AI Curer for Vietnam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2203592"/>
            <a:ext cx="7865709" cy="3086100"/>
            <a:chOff x="0" y="0"/>
            <a:chExt cx="2071627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71627" cy="812800"/>
            </a:xfrm>
            <a:custGeom>
              <a:avLst/>
              <a:gdLst/>
              <a:ahLst/>
              <a:cxnLst/>
              <a:rect r="r" b="b" t="t" l="l"/>
              <a:pathLst>
                <a:path h="812800" w="2071627">
                  <a:moveTo>
                    <a:pt x="50197" y="0"/>
                  </a:moveTo>
                  <a:lnTo>
                    <a:pt x="2021430" y="0"/>
                  </a:lnTo>
                  <a:cubicBezTo>
                    <a:pt x="2049153" y="0"/>
                    <a:pt x="2071627" y="22474"/>
                    <a:pt x="2071627" y="50197"/>
                  </a:cubicBezTo>
                  <a:lnTo>
                    <a:pt x="2071627" y="762603"/>
                  </a:lnTo>
                  <a:cubicBezTo>
                    <a:pt x="2071627" y="790326"/>
                    <a:pt x="2049153" y="812800"/>
                    <a:pt x="2021430" y="812800"/>
                  </a:cubicBezTo>
                  <a:lnTo>
                    <a:pt x="50197" y="812800"/>
                  </a:lnTo>
                  <a:cubicBezTo>
                    <a:pt x="22474" y="812800"/>
                    <a:pt x="0" y="790326"/>
                    <a:pt x="0" y="762603"/>
                  </a:cubicBezTo>
                  <a:lnTo>
                    <a:pt x="0" y="50197"/>
                  </a:lnTo>
                  <a:cubicBezTo>
                    <a:pt x="0" y="22474"/>
                    <a:pt x="22474" y="0"/>
                    <a:pt x="50197" y="0"/>
                  </a:cubicBezTo>
                  <a:close/>
                </a:path>
              </a:pathLst>
            </a:custGeom>
            <a:solidFill>
              <a:srgbClr val="00247D"/>
            </a:solidFill>
            <a:ln w="66675" cap="rnd">
              <a:solidFill>
                <a:srgbClr val="00C4CC"/>
              </a:solidFill>
              <a:prstDash val="dash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071627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1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6172200"/>
            <a:ext cx="7865709" cy="3086100"/>
            <a:chOff x="0" y="0"/>
            <a:chExt cx="2071627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71627" cy="812800"/>
            </a:xfrm>
            <a:custGeom>
              <a:avLst/>
              <a:gdLst/>
              <a:ahLst/>
              <a:cxnLst/>
              <a:rect r="r" b="b" t="t" l="l"/>
              <a:pathLst>
                <a:path h="812800" w="2071627">
                  <a:moveTo>
                    <a:pt x="50197" y="0"/>
                  </a:moveTo>
                  <a:lnTo>
                    <a:pt x="2021430" y="0"/>
                  </a:lnTo>
                  <a:cubicBezTo>
                    <a:pt x="2049153" y="0"/>
                    <a:pt x="2071627" y="22474"/>
                    <a:pt x="2071627" y="50197"/>
                  </a:cubicBezTo>
                  <a:lnTo>
                    <a:pt x="2071627" y="762603"/>
                  </a:lnTo>
                  <a:cubicBezTo>
                    <a:pt x="2071627" y="790326"/>
                    <a:pt x="2049153" y="812800"/>
                    <a:pt x="2021430" y="812800"/>
                  </a:cubicBezTo>
                  <a:lnTo>
                    <a:pt x="50197" y="812800"/>
                  </a:lnTo>
                  <a:cubicBezTo>
                    <a:pt x="22474" y="812800"/>
                    <a:pt x="0" y="790326"/>
                    <a:pt x="0" y="762603"/>
                  </a:cubicBezTo>
                  <a:lnTo>
                    <a:pt x="0" y="50197"/>
                  </a:lnTo>
                  <a:cubicBezTo>
                    <a:pt x="0" y="22474"/>
                    <a:pt x="22474" y="0"/>
                    <a:pt x="50197" y="0"/>
                  </a:cubicBezTo>
                  <a:close/>
                </a:path>
              </a:pathLst>
            </a:custGeom>
            <a:solidFill>
              <a:srgbClr val="00247D"/>
            </a:solidFill>
            <a:ln w="66675" cap="rnd">
              <a:solidFill>
                <a:srgbClr val="00C4CC"/>
              </a:solidFill>
              <a:prstDash val="dash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2071627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1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393591" y="2203592"/>
            <a:ext cx="7865709" cy="7054708"/>
            <a:chOff x="0" y="0"/>
            <a:chExt cx="2071627" cy="185803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71627" cy="1858030"/>
            </a:xfrm>
            <a:custGeom>
              <a:avLst/>
              <a:gdLst/>
              <a:ahLst/>
              <a:cxnLst/>
              <a:rect r="r" b="b" t="t" l="l"/>
              <a:pathLst>
                <a:path h="1858030" w="2071627">
                  <a:moveTo>
                    <a:pt x="50197" y="0"/>
                  </a:moveTo>
                  <a:lnTo>
                    <a:pt x="2021430" y="0"/>
                  </a:lnTo>
                  <a:cubicBezTo>
                    <a:pt x="2049153" y="0"/>
                    <a:pt x="2071627" y="22474"/>
                    <a:pt x="2071627" y="50197"/>
                  </a:cubicBezTo>
                  <a:lnTo>
                    <a:pt x="2071627" y="1807833"/>
                  </a:lnTo>
                  <a:cubicBezTo>
                    <a:pt x="2071627" y="1835556"/>
                    <a:pt x="2049153" y="1858030"/>
                    <a:pt x="2021430" y="1858030"/>
                  </a:cubicBezTo>
                  <a:lnTo>
                    <a:pt x="50197" y="1858030"/>
                  </a:lnTo>
                  <a:cubicBezTo>
                    <a:pt x="22474" y="1858030"/>
                    <a:pt x="0" y="1835556"/>
                    <a:pt x="0" y="1807833"/>
                  </a:cubicBezTo>
                  <a:lnTo>
                    <a:pt x="0" y="50197"/>
                  </a:lnTo>
                  <a:cubicBezTo>
                    <a:pt x="0" y="22474"/>
                    <a:pt x="22474" y="0"/>
                    <a:pt x="50197" y="0"/>
                  </a:cubicBezTo>
                  <a:close/>
                </a:path>
              </a:pathLst>
            </a:custGeom>
            <a:solidFill>
              <a:srgbClr val="00247D"/>
            </a:solidFill>
            <a:ln w="66675" cap="rnd">
              <a:solidFill>
                <a:srgbClr val="00C4CC"/>
              </a:solidFill>
              <a:prstDash val="dash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2071627" cy="19151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1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568330" y="3065930"/>
            <a:ext cx="7269496" cy="4937063"/>
            <a:chOff x="0" y="0"/>
            <a:chExt cx="9692662" cy="65827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5957594" y="2836428"/>
              <a:ext cx="1894056" cy="807341"/>
            </a:xfrm>
            <a:custGeom>
              <a:avLst/>
              <a:gdLst/>
              <a:ahLst/>
              <a:cxnLst/>
              <a:rect r="r" b="b" t="t" l="l"/>
              <a:pathLst>
                <a:path h="807341" w="1894056">
                  <a:moveTo>
                    <a:pt x="0" y="0"/>
                  </a:moveTo>
                  <a:lnTo>
                    <a:pt x="1894056" y="0"/>
                  </a:lnTo>
                  <a:lnTo>
                    <a:pt x="1894056" y="807341"/>
                  </a:lnTo>
                  <a:lnTo>
                    <a:pt x="0" y="807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true" flipV="false" rot="0">
              <a:off x="2870099" y="2836428"/>
              <a:ext cx="1894056" cy="807341"/>
            </a:xfrm>
            <a:custGeom>
              <a:avLst/>
              <a:gdLst/>
              <a:ahLst/>
              <a:cxnLst/>
              <a:rect r="r" b="b" t="t" l="l"/>
              <a:pathLst>
                <a:path h="807341" w="1894056">
                  <a:moveTo>
                    <a:pt x="1894057" y="0"/>
                  </a:moveTo>
                  <a:lnTo>
                    <a:pt x="0" y="0"/>
                  </a:lnTo>
                  <a:lnTo>
                    <a:pt x="0" y="807341"/>
                  </a:lnTo>
                  <a:lnTo>
                    <a:pt x="1894057" y="807341"/>
                  </a:lnTo>
                  <a:lnTo>
                    <a:pt x="1894057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true" flipV="false" rot="-5400000">
              <a:off x="4445597" y="4569914"/>
              <a:ext cx="1894056" cy="807341"/>
            </a:xfrm>
            <a:custGeom>
              <a:avLst/>
              <a:gdLst/>
              <a:ahLst/>
              <a:cxnLst/>
              <a:rect r="r" b="b" t="t" l="l"/>
              <a:pathLst>
                <a:path h="807341" w="1894056">
                  <a:moveTo>
                    <a:pt x="1894056" y="0"/>
                  </a:moveTo>
                  <a:lnTo>
                    <a:pt x="0" y="0"/>
                  </a:lnTo>
                  <a:lnTo>
                    <a:pt x="0" y="807342"/>
                  </a:lnTo>
                  <a:lnTo>
                    <a:pt x="1894056" y="807342"/>
                  </a:lnTo>
                  <a:lnTo>
                    <a:pt x="1894056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true" rot="-5400000">
              <a:off x="4445597" y="1201217"/>
              <a:ext cx="1894056" cy="807341"/>
            </a:xfrm>
            <a:custGeom>
              <a:avLst/>
              <a:gdLst/>
              <a:ahLst/>
              <a:cxnLst/>
              <a:rect r="r" b="b" t="t" l="l"/>
              <a:pathLst>
                <a:path h="807341" w="1894056">
                  <a:moveTo>
                    <a:pt x="0" y="807342"/>
                  </a:moveTo>
                  <a:lnTo>
                    <a:pt x="1894056" y="807342"/>
                  </a:lnTo>
                  <a:lnTo>
                    <a:pt x="1894056" y="0"/>
                  </a:lnTo>
                  <a:lnTo>
                    <a:pt x="0" y="0"/>
                  </a:lnTo>
                  <a:lnTo>
                    <a:pt x="0" y="807342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3" id="23"/>
            <p:cNvGrpSpPr/>
            <p:nvPr/>
          </p:nvGrpSpPr>
          <p:grpSpPr>
            <a:xfrm rot="0">
              <a:off x="3931427" y="1778901"/>
              <a:ext cx="2922395" cy="2922395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41534" t="0" r="-20078" b="-7674"/>
                </a:stretch>
              </a:blipFill>
            </p:spPr>
          </p:sp>
        </p:grpSp>
        <p:sp>
          <p:nvSpPr>
            <p:cNvPr name="TextBox 25" id="25"/>
            <p:cNvSpPr txBox="true"/>
            <p:nvPr/>
          </p:nvSpPr>
          <p:spPr>
            <a:xfrm rot="0">
              <a:off x="2309863" y="5982040"/>
              <a:ext cx="6102023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Living in the U.S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2309863" y="-57150"/>
              <a:ext cx="6102023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Money saver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7864350" y="2642806"/>
              <a:ext cx="1828312" cy="1235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Hates doctors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2642806"/>
              <a:ext cx="2819299" cy="1235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Has a smart-phone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385648" y="2442885"/>
            <a:ext cx="2476993" cy="2476993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71887" y="0"/>
                  </a:moveTo>
                  <a:lnTo>
                    <a:pt x="740913" y="0"/>
                  </a:lnTo>
                  <a:cubicBezTo>
                    <a:pt x="780615" y="0"/>
                    <a:pt x="812800" y="32185"/>
                    <a:pt x="812800" y="71887"/>
                  </a:cubicBezTo>
                  <a:lnTo>
                    <a:pt x="812800" y="740913"/>
                  </a:lnTo>
                  <a:cubicBezTo>
                    <a:pt x="812800" y="780615"/>
                    <a:pt x="780615" y="812800"/>
                    <a:pt x="740913" y="812800"/>
                  </a:cubicBezTo>
                  <a:lnTo>
                    <a:pt x="71887" y="812800"/>
                  </a:lnTo>
                  <a:cubicBezTo>
                    <a:pt x="32185" y="812800"/>
                    <a:pt x="0" y="780615"/>
                    <a:pt x="0" y="740913"/>
                  </a:cubicBezTo>
                  <a:lnTo>
                    <a:pt x="0" y="71887"/>
                  </a:lnTo>
                  <a:cubicBezTo>
                    <a:pt x="0" y="32185"/>
                    <a:pt x="32185" y="0"/>
                    <a:pt x="71887" y="0"/>
                  </a:cubicBezTo>
                  <a:close/>
                </a:path>
              </a:pathLst>
            </a:custGeom>
            <a:blipFill>
              <a:blip r:embed="rId7"/>
              <a:stretch>
                <a:fillRect l="-17344" t="0" r="-15989" b="0"/>
              </a:stretch>
            </a:blip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385648" y="6476754"/>
            <a:ext cx="2476993" cy="2476993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71887" y="0"/>
                  </a:moveTo>
                  <a:lnTo>
                    <a:pt x="740913" y="0"/>
                  </a:lnTo>
                  <a:cubicBezTo>
                    <a:pt x="780615" y="0"/>
                    <a:pt x="812800" y="32185"/>
                    <a:pt x="812800" y="71887"/>
                  </a:cubicBezTo>
                  <a:lnTo>
                    <a:pt x="812800" y="740913"/>
                  </a:lnTo>
                  <a:cubicBezTo>
                    <a:pt x="812800" y="780615"/>
                    <a:pt x="780615" y="812800"/>
                    <a:pt x="740913" y="812800"/>
                  </a:cubicBezTo>
                  <a:lnTo>
                    <a:pt x="71887" y="812800"/>
                  </a:lnTo>
                  <a:cubicBezTo>
                    <a:pt x="32185" y="812800"/>
                    <a:pt x="0" y="780615"/>
                    <a:pt x="0" y="740913"/>
                  </a:cubicBezTo>
                  <a:lnTo>
                    <a:pt x="0" y="71887"/>
                  </a:lnTo>
                  <a:cubicBezTo>
                    <a:pt x="0" y="32185"/>
                    <a:pt x="32185" y="0"/>
                    <a:pt x="71887" y="0"/>
                  </a:cubicBezTo>
                  <a:close/>
                </a:path>
              </a:pathLst>
            </a:custGeom>
            <a:blipFill>
              <a:blip r:embed="rId8"/>
              <a:stretch>
                <a:fillRect l="-25046" t="0" r="-25046" b="0"/>
              </a:stretch>
            </a:blip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2477318" y="489862"/>
            <a:ext cx="13333363" cy="140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98"/>
              </a:lnSpc>
              <a:spcBef>
                <a:spcPct val="0"/>
              </a:spcBef>
            </a:pPr>
            <a:r>
              <a:rPr lang="en-US" b="true" sz="7784">
                <a:solidFill>
                  <a:srgbClr val="05066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Target customers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017057" y="2467896"/>
            <a:ext cx="4576517" cy="236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Gen X (40 - 59): 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smartphones owners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xperienced workers - take supplements and medicines everyday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017057" y="6263640"/>
            <a:ext cx="4576517" cy="2846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Baby boomers (&gt;60): 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Often visit hospital for treatment 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</a:t>
            </a: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esitate to cure illness 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</a:t>
            </a: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fraid of losing money unnecessary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038187" y="8488926"/>
            <a:ext cx="4576517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Diep Thi Hoa - 74 years old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600319" y="4862830"/>
            <a:ext cx="1993255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(GuardianUs, 2019)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745463" y="8741974"/>
            <a:ext cx="1993255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(GuardianUs, 2019)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03619" y="-6435461"/>
            <a:ext cx="11355339" cy="11355339"/>
          </a:xfrm>
          <a:custGeom>
            <a:avLst/>
            <a:gdLst/>
            <a:ahLst/>
            <a:cxnLst/>
            <a:rect r="r" b="b" t="t" l="l"/>
            <a:pathLst>
              <a:path h="11355339" w="11355339">
                <a:moveTo>
                  <a:pt x="0" y="0"/>
                </a:moveTo>
                <a:lnTo>
                  <a:pt x="11355339" y="0"/>
                </a:lnTo>
                <a:lnTo>
                  <a:pt x="11355339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E4EEFF">
                    <a:alpha val="80000"/>
                  </a:srgbClr>
                </a:gs>
                <a:gs pos="100000">
                  <a:srgbClr val="B0C5FF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1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552512" y="469928"/>
            <a:ext cx="1128776" cy="1117545"/>
            <a:chOff x="0" y="0"/>
            <a:chExt cx="1505035" cy="14900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05035" cy="1490060"/>
            </a:xfrm>
            <a:custGeom>
              <a:avLst/>
              <a:gdLst/>
              <a:ahLst/>
              <a:cxnLst/>
              <a:rect r="r" b="b" t="t" l="l"/>
              <a:pathLst>
                <a:path h="1490060" w="1505035">
                  <a:moveTo>
                    <a:pt x="0" y="0"/>
                  </a:moveTo>
                  <a:lnTo>
                    <a:pt x="1505035" y="0"/>
                  </a:lnTo>
                  <a:lnTo>
                    <a:pt x="1505035" y="1490060"/>
                  </a:lnTo>
                  <a:lnTo>
                    <a:pt x="0" y="1490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 rot="0">
              <a:off x="386737" y="885559"/>
              <a:ext cx="731561" cy="75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2"/>
                </a:lnSpc>
              </a:pPr>
              <a:r>
                <a:rPr lang="en-US" sz="344">
                  <a:solidFill>
                    <a:srgbClr val="5B6BF5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AI Curer for Vietnam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2203592"/>
            <a:ext cx="7865709" cy="3086100"/>
            <a:chOff x="0" y="0"/>
            <a:chExt cx="2071627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71627" cy="812800"/>
            </a:xfrm>
            <a:custGeom>
              <a:avLst/>
              <a:gdLst/>
              <a:ahLst/>
              <a:cxnLst/>
              <a:rect r="r" b="b" t="t" l="l"/>
              <a:pathLst>
                <a:path h="812800" w="2071627">
                  <a:moveTo>
                    <a:pt x="50197" y="0"/>
                  </a:moveTo>
                  <a:lnTo>
                    <a:pt x="2021430" y="0"/>
                  </a:lnTo>
                  <a:cubicBezTo>
                    <a:pt x="2049153" y="0"/>
                    <a:pt x="2071627" y="22474"/>
                    <a:pt x="2071627" y="50197"/>
                  </a:cubicBezTo>
                  <a:lnTo>
                    <a:pt x="2071627" y="762603"/>
                  </a:lnTo>
                  <a:cubicBezTo>
                    <a:pt x="2071627" y="790326"/>
                    <a:pt x="2049153" y="812800"/>
                    <a:pt x="2021430" y="812800"/>
                  </a:cubicBezTo>
                  <a:lnTo>
                    <a:pt x="50197" y="812800"/>
                  </a:lnTo>
                  <a:cubicBezTo>
                    <a:pt x="22474" y="812800"/>
                    <a:pt x="0" y="790326"/>
                    <a:pt x="0" y="762603"/>
                  </a:cubicBezTo>
                  <a:lnTo>
                    <a:pt x="0" y="50197"/>
                  </a:lnTo>
                  <a:cubicBezTo>
                    <a:pt x="0" y="22474"/>
                    <a:pt x="22474" y="0"/>
                    <a:pt x="50197" y="0"/>
                  </a:cubicBezTo>
                  <a:close/>
                </a:path>
              </a:pathLst>
            </a:custGeom>
            <a:solidFill>
              <a:srgbClr val="00247D"/>
            </a:solidFill>
            <a:ln w="66675" cap="rnd">
              <a:solidFill>
                <a:srgbClr val="00C4CC"/>
              </a:solidFill>
              <a:prstDash val="dash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2071627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719"/>
                </a:lnSpc>
              </a:pPr>
              <a:r>
                <a:rPr lang="en-US" sz="2657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Big hospitals in Vietnam:</a:t>
              </a:r>
            </a:p>
            <a:p>
              <a:pPr algn="l" marL="573663" indent="-286832" lvl="1">
                <a:lnSpc>
                  <a:spcPts val="3719"/>
                </a:lnSpc>
                <a:buFont typeface="Arial"/>
                <a:buChar char="•"/>
              </a:pPr>
              <a:r>
                <a:rPr lang="en-US" sz="2657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Receives a big amount of outpatients daily</a:t>
              </a:r>
            </a:p>
            <a:p>
              <a:pPr algn="l">
                <a:lnSpc>
                  <a:spcPts val="3719"/>
                </a:lnSpc>
              </a:pPr>
            </a:p>
            <a:p>
              <a:pPr algn="l" marL="573663" indent="-286832" lvl="1">
                <a:lnSpc>
                  <a:spcPts val="3719"/>
                </a:lnSpc>
                <a:buFont typeface="Arial"/>
                <a:buChar char="•"/>
              </a:pPr>
              <a:r>
                <a:rPr lang="en-US" sz="2657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Massive medical systems with AI-powered implication (facility, machines,...)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8700" y="6172200"/>
            <a:ext cx="7865709" cy="3086100"/>
            <a:chOff x="0" y="0"/>
            <a:chExt cx="2071627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71627" cy="812800"/>
            </a:xfrm>
            <a:custGeom>
              <a:avLst/>
              <a:gdLst/>
              <a:ahLst/>
              <a:cxnLst/>
              <a:rect r="r" b="b" t="t" l="l"/>
              <a:pathLst>
                <a:path h="812800" w="2071627">
                  <a:moveTo>
                    <a:pt x="50197" y="0"/>
                  </a:moveTo>
                  <a:lnTo>
                    <a:pt x="2021430" y="0"/>
                  </a:lnTo>
                  <a:cubicBezTo>
                    <a:pt x="2049153" y="0"/>
                    <a:pt x="2071627" y="22474"/>
                    <a:pt x="2071627" y="50197"/>
                  </a:cubicBezTo>
                  <a:lnTo>
                    <a:pt x="2071627" y="762603"/>
                  </a:lnTo>
                  <a:cubicBezTo>
                    <a:pt x="2071627" y="790326"/>
                    <a:pt x="2049153" y="812800"/>
                    <a:pt x="2021430" y="812800"/>
                  </a:cubicBezTo>
                  <a:lnTo>
                    <a:pt x="50197" y="812800"/>
                  </a:lnTo>
                  <a:cubicBezTo>
                    <a:pt x="22474" y="812800"/>
                    <a:pt x="0" y="790326"/>
                    <a:pt x="0" y="762603"/>
                  </a:cubicBezTo>
                  <a:lnTo>
                    <a:pt x="0" y="50197"/>
                  </a:lnTo>
                  <a:cubicBezTo>
                    <a:pt x="0" y="22474"/>
                    <a:pt x="22474" y="0"/>
                    <a:pt x="50197" y="0"/>
                  </a:cubicBezTo>
                  <a:close/>
                </a:path>
              </a:pathLst>
            </a:custGeom>
            <a:solidFill>
              <a:srgbClr val="00247D"/>
            </a:solidFill>
            <a:ln w="66675" cap="rnd">
              <a:solidFill>
                <a:srgbClr val="00C4CC"/>
              </a:solidFill>
              <a:prstDash val="dash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2071627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719"/>
                </a:lnSpc>
              </a:pPr>
              <a:r>
                <a:rPr lang="en-US" sz="2657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Mass advertisement:</a:t>
              </a:r>
            </a:p>
            <a:p>
              <a:pPr algn="l" marL="573663" indent="-286832" lvl="1">
                <a:lnSpc>
                  <a:spcPts val="3719"/>
                </a:lnSpc>
                <a:buFont typeface="Arial"/>
                <a:buChar char="•"/>
              </a:pPr>
              <a:r>
                <a:rPr lang="en-US" sz="2657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Through hospitals’ billboards, booths</a:t>
              </a:r>
            </a:p>
            <a:p>
              <a:pPr algn="l">
                <a:lnSpc>
                  <a:spcPts val="3719"/>
                </a:lnSpc>
              </a:pPr>
            </a:p>
            <a:p>
              <a:pPr algn="l" marL="573663" indent="-286832" lvl="1">
                <a:lnSpc>
                  <a:spcPts val="3719"/>
                </a:lnSpc>
                <a:buFont typeface="Arial"/>
                <a:buChar char="•"/>
              </a:pPr>
              <a:r>
                <a:rPr lang="en-US" sz="2657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Reliable </a:t>
              </a:r>
              <a:r>
                <a:rPr lang="en-US" sz="2657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TV shows for healthcare, TVC during breaks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3013324" y="2203592"/>
            <a:ext cx="4245976" cy="3014643"/>
          </a:xfrm>
          <a:custGeom>
            <a:avLst/>
            <a:gdLst/>
            <a:ahLst/>
            <a:cxnLst/>
            <a:rect r="r" b="b" t="t" l="l"/>
            <a:pathLst>
              <a:path h="3014643" w="4245976">
                <a:moveTo>
                  <a:pt x="0" y="0"/>
                </a:moveTo>
                <a:lnTo>
                  <a:pt x="4245976" y="0"/>
                </a:lnTo>
                <a:lnTo>
                  <a:pt x="4245976" y="3014643"/>
                </a:lnTo>
                <a:lnTo>
                  <a:pt x="0" y="30146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441565" y="3102024"/>
            <a:ext cx="3024603" cy="1289237"/>
          </a:xfrm>
          <a:custGeom>
            <a:avLst/>
            <a:gdLst/>
            <a:ahLst/>
            <a:cxnLst/>
            <a:rect r="r" b="b" t="t" l="l"/>
            <a:pathLst>
              <a:path h="1289237" w="3024603">
                <a:moveTo>
                  <a:pt x="0" y="0"/>
                </a:moveTo>
                <a:lnTo>
                  <a:pt x="3024603" y="0"/>
                </a:lnTo>
                <a:lnTo>
                  <a:pt x="3024603" y="1289237"/>
                </a:lnTo>
                <a:lnTo>
                  <a:pt x="0" y="12892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441565" y="7070631"/>
            <a:ext cx="3024603" cy="1289237"/>
          </a:xfrm>
          <a:custGeom>
            <a:avLst/>
            <a:gdLst/>
            <a:ahLst/>
            <a:cxnLst/>
            <a:rect r="r" b="b" t="t" l="l"/>
            <a:pathLst>
              <a:path h="1289237" w="3024603">
                <a:moveTo>
                  <a:pt x="0" y="0"/>
                </a:moveTo>
                <a:lnTo>
                  <a:pt x="3024603" y="0"/>
                </a:lnTo>
                <a:lnTo>
                  <a:pt x="3024603" y="1289238"/>
                </a:lnTo>
                <a:lnTo>
                  <a:pt x="0" y="12892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078912" y="553256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477318" y="489862"/>
            <a:ext cx="13333363" cy="140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98"/>
              </a:lnSpc>
              <a:spcBef>
                <a:spcPct val="0"/>
              </a:spcBef>
            </a:pPr>
            <a:r>
              <a:rPr lang="en-US" b="true" sz="7784">
                <a:solidFill>
                  <a:srgbClr val="05066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Marketplace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03619" y="-6435461"/>
            <a:ext cx="11355339" cy="11355339"/>
          </a:xfrm>
          <a:custGeom>
            <a:avLst/>
            <a:gdLst/>
            <a:ahLst/>
            <a:cxnLst/>
            <a:rect r="r" b="b" t="t" l="l"/>
            <a:pathLst>
              <a:path h="11355339" w="11355339">
                <a:moveTo>
                  <a:pt x="0" y="0"/>
                </a:moveTo>
                <a:lnTo>
                  <a:pt x="11355339" y="0"/>
                </a:lnTo>
                <a:lnTo>
                  <a:pt x="11355339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E4EEFF">
                    <a:alpha val="80000"/>
                  </a:srgbClr>
                </a:gs>
                <a:gs pos="100000">
                  <a:srgbClr val="B0C5FF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1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552512" y="469928"/>
            <a:ext cx="1128776" cy="1117545"/>
            <a:chOff x="0" y="0"/>
            <a:chExt cx="1505035" cy="14900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05035" cy="1490060"/>
            </a:xfrm>
            <a:custGeom>
              <a:avLst/>
              <a:gdLst/>
              <a:ahLst/>
              <a:cxnLst/>
              <a:rect r="r" b="b" t="t" l="l"/>
              <a:pathLst>
                <a:path h="1490060" w="1505035">
                  <a:moveTo>
                    <a:pt x="0" y="0"/>
                  </a:moveTo>
                  <a:lnTo>
                    <a:pt x="1505035" y="0"/>
                  </a:lnTo>
                  <a:lnTo>
                    <a:pt x="1505035" y="1490060"/>
                  </a:lnTo>
                  <a:lnTo>
                    <a:pt x="0" y="1490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 rot="0">
              <a:off x="386737" y="885559"/>
              <a:ext cx="731561" cy="75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2"/>
                </a:lnSpc>
              </a:pPr>
              <a:r>
                <a:rPr lang="en-US" sz="344">
                  <a:solidFill>
                    <a:srgbClr val="5B6BF5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AI Curer for Vietnam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2415505"/>
            <a:ext cx="5004675" cy="2204828"/>
            <a:chOff x="0" y="0"/>
            <a:chExt cx="1318104" cy="58069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18104" cy="580695"/>
            </a:xfrm>
            <a:custGeom>
              <a:avLst/>
              <a:gdLst/>
              <a:ahLst/>
              <a:cxnLst/>
              <a:rect r="r" b="b" t="t" l="l"/>
              <a:pathLst>
                <a:path h="580695" w="1318104">
                  <a:moveTo>
                    <a:pt x="78894" y="0"/>
                  </a:moveTo>
                  <a:lnTo>
                    <a:pt x="1239210" y="0"/>
                  </a:lnTo>
                  <a:cubicBezTo>
                    <a:pt x="1260134" y="0"/>
                    <a:pt x="1280201" y="8312"/>
                    <a:pt x="1294996" y="23107"/>
                  </a:cubicBezTo>
                  <a:cubicBezTo>
                    <a:pt x="1309792" y="37903"/>
                    <a:pt x="1318104" y="57970"/>
                    <a:pt x="1318104" y="78894"/>
                  </a:cubicBezTo>
                  <a:lnTo>
                    <a:pt x="1318104" y="501802"/>
                  </a:lnTo>
                  <a:cubicBezTo>
                    <a:pt x="1318104" y="545373"/>
                    <a:pt x="1282782" y="580695"/>
                    <a:pt x="1239210" y="580695"/>
                  </a:cubicBezTo>
                  <a:lnTo>
                    <a:pt x="78894" y="580695"/>
                  </a:lnTo>
                  <a:cubicBezTo>
                    <a:pt x="57970" y="580695"/>
                    <a:pt x="37903" y="572383"/>
                    <a:pt x="23107" y="557588"/>
                  </a:cubicBezTo>
                  <a:cubicBezTo>
                    <a:pt x="8312" y="542793"/>
                    <a:pt x="0" y="522726"/>
                    <a:pt x="0" y="501802"/>
                  </a:cubicBezTo>
                  <a:lnTo>
                    <a:pt x="0" y="78894"/>
                  </a:lnTo>
                  <a:cubicBezTo>
                    <a:pt x="0" y="57970"/>
                    <a:pt x="8312" y="37903"/>
                    <a:pt x="23107" y="23107"/>
                  </a:cubicBezTo>
                  <a:cubicBezTo>
                    <a:pt x="37903" y="8312"/>
                    <a:pt x="57970" y="0"/>
                    <a:pt x="78894" y="0"/>
                  </a:cubicBezTo>
                  <a:close/>
                </a:path>
              </a:pathLst>
            </a:custGeom>
            <a:solidFill>
              <a:srgbClr val="00247D"/>
            </a:solidFill>
            <a:ln w="66675" cap="rnd">
              <a:solidFill>
                <a:srgbClr val="00C4CC"/>
              </a:solidFill>
              <a:prstDash val="dash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1318104" cy="6378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719"/>
                </a:lnSpc>
              </a:pPr>
              <a:r>
                <a:rPr lang="en-US" sz="2657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 Users’ subscription/month:</a:t>
              </a:r>
            </a:p>
            <a:p>
              <a:pPr algn="l" marL="573663" indent="-286832" lvl="1">
                <a:lnSpc>
                  <a:spcPts val="3719"/>
                </a:lnSpc>
                <a:buFont typeface="Arial"/>
                <a:buChar char="•"/>
              </a:pPr>
              <a:r>
                <a:rPr lang="en-US" sz="2657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Standard: $0</a:t>
              </a:r>
            </a:p>
            <a:p>
              <a:pPr algn="l" marL="573663" indent="-286832" lvl="1">
                <a:lnSpc>
                  <a:spcPts val="3719"/>
                </a:lnSpc>
                <a:buFont typeface="Arial"/>
                <a:buChar char="•"/>
              </a:pPr>
              <a:r>
                <a:rPr lang="en-US" sz="2657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Premium: $9.99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641662" y="2415505"/>
            <a:ext cx="5004675" cy="2204828"/>
            <a:chOff x="0" y="0"/>
            <a:chExt cx="1318104" cy="58069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18104" cy="580695"/>
            </a:xfrm>
            <a:custGeom>
              <a:avLst/>
              <a:gdLst/>
              <a:ahLst/>
              <a:cxnLst/>
              <a:rect r="r" b="b" t="t" l="l"/>
              <a:pathLst>
                <a:path h="580695" w="1318104">
                  <a:moveTo>
                    <a:pt x="78894" y="0"/>
                  </a:moveTo>
                  <a:lnTo>
                    <a:pt x="1239210" y="0"/>
                  </a:lnTo>
                  <a:cubicBezTo>
                    <a:pt x="1260134" y="0"/>
                    <a:pt x="1280201" y="8312"/>
                    <a:pt x="1294996" y="23107"/>
                  </a:cubicBezTo>
                  <a:cubicBezTo>
                    <a:pt x="1309792" y="37903"/>
                    <a:pt x="1318104" y="57970"/>
                    <a:pt x="1318104" y="78894"/>
                  </a:cubicBezTo>
                  <a:lnTo>
                    <a:pt x="1318104" y="501802"/>
                  </a:lnTo>
                  <a:cubicBezTo>
                    <a:pt x="1318104" y="545373"/>
                    <a:pt x="1282782" y="580695"/>
                    <a:pt x="1239210" y="580695"/>
                  </a:cubicBezTo>
                  <a:lnTo>
                    <a:pt x="78894" y="580695"/>
                  </a:lnTo>
                  <a:cubicBezTo>
                    <a:pt x="57970" y="580695"/>
                    <a:pt x="37903" y="572383"/>
                    <a:pt x="23107" y="557588"/>
                  </a:cubicBezTo>
                  <a:cubicBezTo>
                    <a:pt x="8312" y="542793"/>
                    <a:pt x="0" y="522726"/>
                    <a:pt x="0" y="501802"/>
                  </a:cubicBezTo>
                  <a:lnTo>
                    <a:pt x="0" y="78894"/>
                  </a:lnTo>
                  <a:cubicBezTo>
                    <a:pt x="0" y="57970"/>
                    <a:pt x="8312" y="37903"/>
                    <a:pt x="23107" y="23107"/>
                  </a:cubicBezTo>
                  <a:cubicBezTo>
                    <a:pt x="37903" y="8312"/>
                    <a:pt x="57970" y="0"/>
                    <a:pt x="78894" y="0"/>
                  </a:cubicBezTo>
                  <a:close/>
                </a:path>
              </a:pathLst>
            </a:custGeom>
            <a:solidFill>
              <a:srgbClr val="00247D"/>
            </a:solidFill>
            <a:ln w="66675" cap="rnd">
              <a:solidFill>
                <a:srgbClr val="00C4CC"/>
              </a:solidFill>
              <a:prstDash val="dash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318104" cy="6378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19"/>
                </a:lnSpc>
              </a:pPr>
              <a:r>
                <a:rPr lang="en-US" b="true" sz="2657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Investors’ fund for running the business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255938" y="2415505"/>
            <a:ext cx="5004675" cy="2204828"/>
            <a:chOff x="0" y="0"/>
            <a:chExt cx="1318104" cy="58069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18104" cy="580695"/>
            </a:xfrm>
            <a:custGeom>
              <a:avLst/>
              <a:gdLst/>
              <a:ahLst/>
              <a:cxnLst/>
              <a:rect r="r" b="b" t="t" l="l"/>
              <a:pathLst>
                <a:path h="580695" w="1318104">
                  <a:moveTo>
                    <a:pt x="78894" y="0"/>
                  </a:moveTo>
                  <a:lnTo>
                    <a:pt x="1239210" y="0"/>
                  </a:lnTo>
                  <a:cubicBezTo>
                    <a:pt x="1260134" y="0"/>
                    <a:pt x="1280201" y="8312"/>
                    <a:pt x="1294996" y="23107"/>
                  </a:cubicBezTo>
                  <a:cubicBezTo>
                    <a:pt x="1309792" y="37903"/>
                    <a:pt x="1318104" y="57970"/>
                    <a:pt x="1318104" y="78894"/>
                  </a:cubicBezTo>
                  <a:lnTo>
                    <a:pt x="1318104" y="501802"/>
                  </a:lnTo>
                  <a:cubicBezTo>
                    <a:pt x="1318104" y="545373"/>
                    <a:pt x="1282782" y="580695"/>
                    <a:pt x="1239210" y="580695"/>
                  </a:cubicBezTo>
                  <a:lnTo>
                    <a:pt x="78894" y="580695"/>
                  </a:lnTo>
                  <a:cubicBezTo>
                    <a:pt x="57970" y="580695"/>
                    <a:pt x="37903" y="572383"/>
                    <a:pt x="23107" y="557588"/>
                  </a:cubicBezTo>
                  <a:cubicBezTo>
                    <a:pt x="8312" y="542793"/>
                    <a:pt x="0" y="522726"/>
                    <a:pt x="0" y="501802"/>
                  </a:cubicBezTo>
                  <a:lnTo>
                    <a:pt x="0" y="78894"/>
                  </a:lnTo>
                  <a:cubicBezTo>
                    <a:pt x="0" y="57970"/>
                    <a:pt x="8312" y="37903"/>
                    <a:pt x="23107" y="23107"/>
                  </a:cubicBezTo>
                  <a:cubicBezTo>
                    <a:pt x="37903" y="8312"/>
                    <a:pt x="57970" y="0"/>
                    <a:pt x="78894" y="0"/>
                  </a:cubicBezTo>
                  <a:close/>
                </a:path>
              </a:pathLst>
            </a:custGeom>
            <a:solidFill>
              <a:srgbClr val="00247D"/>
            </a:solidFill>
            <a:ln w="66675" cap="rnd">
              <a:solidFill>
                <a:srgbClr val="00C4CC"/>
              </a:solidFill>
              <a:prstDash val="dash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318104" cy="6378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19"/>
                </a:lnSpc>
              </a:pPr>
              <a:r>
                <a:rPr lang="en-US" b="true" sz="2657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Hospitals’ commissions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879974" y="5143500"/>
            <a:ext cx="3057686" cy="3810201"/>
          </a:xfrm>
          <a:custGeom>
            <a:avLst/>
            <a:gdLst/>
            <a:ahLst/>
            <a:cxnLst/>
            <a:rect r="r" b="b" t="t" l="l"/>
            <a:pathLst>
              <a:path h="3810201" w="3057686">
                <a:moveTo>
                  <a:pt x="0" y="0"/>
                </a:moveTo>
                <a:lnTo>
                  <a:pt x="3057687" y="0"/>
                </a:lnTo>
                <a:lnTo>
                  <a:pt x="3057687" y="3810201"/>
                </a:lnTo>
                <a:lnTo>
                  <a:pt x="0" y="38102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641662" y="5144208"/>
            <a:ext cx="4692419" cy="3407869"/>
          </a:xfrm>
          <a:custGeom>
            <a:avLst/>
            <a:gdLst/>
            <a:ahLst/>
            <a:cxnLst/>
            <a:rect r="r" b="b" t="t" l="l"/>
            <a:pathLst>
              <a:path h="3407869" w="4692419">
                <a:moveTo>
                  <a:pt x="0" y="0"/>
                </a:moveTo>
                <a:lnTo>
                  <a:pt x="4692419" y="0"/>
                </a:lnTo>
                <a:lnTo>
                  <a:pt x="4692419" y="3407870"/>
                </a:lnTo>
                <a:lnTo>
                  <a:pt x="0" y="34078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773660" y="5144208"/>
            <a:ext cx="3969232" cy="3408578"/>
          </a:xfrm>
          <a:custGeom>
            <a:avLst/>
            <a:gdLst/>
            <a:ahLst/>
            <a:cxnLst/>
            <a:rect r="r" b="b" t="t" l="l"/>
            <a:pathLst>
              <a:path h="3408578" w="3969232">
                <a:moveTo>
                  <a:pt x="0" y="0"/>
                </a:moveTo>
                <a:lnTo>
                  <a:pt x="3969231" y="0"/>
                </a:lnTo>
                <a:lnTo>
                  <a:pt x="3969231" y="3408578"/>
                </a:lnTo>
                <a:lnTo>
                  <a:pt x="0" y="340857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477318" y="489862"/>
            <a:ext cx="13333363" cy="140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98"/>
              </a:lnSpc>
              <a:spcBef>
                <a:spcPct val="0"/>
              </a:spcBef>
            </a:pPr>
            <a:r>
              <a:rPr lang="en-US" b="true" sz="7784">
                <a:solidFill>
                  <a:srgbClr val="05066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Revenue streams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4355" y="-574163"/>
            <a:ext cx="19316709" cy="4641060"/>
            <a:chOff x="0" y="0"/>
            <a:chExt cx="5087528" cy="12223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87528" cy="1222337"/>
            </a:xfrm>
            <a:custGeom>
              <a:avLst/>
              <a:gdLst/>
              <a:ahLst/>
              <a:cxnLst/>
              <a:rect r="r" b="b" t="t" l="l"/>
              <a:pathLst>
                <a:path h="1222337" w="5087528">
                  <a:moveTo>
                    <a:pt x="0" y="0"/>
                  </a:moveTo>
                  <a:lnTo>
                    <a:pt x="5087528" y="0"/>
                  </a:lnTo>
                  <a:lnTo>
                    <a:pt x="5087528" y="1222337"/>
                  </a:lnTo>
                  <a:lnTo>
                    <a:pt x="0" y="1222337"/>
                  </a:lnTo>
                  <a:close/>
                </a:path>
              </a:pathLst>
            </a:custGeom>
            <a:solidFill>
              <a:srgbClr val="B4CD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087528" cy="12794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1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939593" y="210822"/>
            <a:ext cx="1128776" cy="1117545"/>
            <a:chOff x="0" y="0"/>
            <a:chExt cx="1505035" cy="14900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05035" cy="1490060"/>
            </a:xfrm>
            <a:custGeom>
              <a:avLst/>
              <a:gdLst/>
              <a:ahLst/>
              <a:cxnLst/>
              <a:rect r="r" b="b" t="t" l="l"/>
              <a:pathLst>
                <a:path h="1490060" w="1505035">
                  <a:moveTo>
                    <a:pt x="0" y="0"/>
                  </a:moveTo>
                  <a:lnTo>
                    <a:pt x="1505035" y="0"/>
                  </a:lnTo>
                  <a:lnTo>
                    <a:pt x="1505035" y="1490060"/>
                  </a:lnTo>
                  <a:lnTo>
                    <a:pt x="0" y="1490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 rot="0">
              <a:off x="386737" y="885559"/>
              <a:ext cx="731561" cy="75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2"/>
                </a:lnSpc>
              </a:pPr>
              <a:r>
                <a:rPr lang="en-US" sz="344">
                  <a:solidFill>
                    <a:srgbClr val="5B6BF5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AI Curer for Vietnam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442719" y="8592207"/>
            <a:ext cx="13402562" cy="1332185"/>
            <a:chOff x="0" y="0"/>
            <a:chExt cx="3529893" cy="3508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529893" cy="350864"/>
            </a:xfrm>
            <a:custGeom>
              <a:avLst/>
              <a:gdLst/>
              <a:ahLst/>
              <a:cxnLst/>
              <a:rect r="r" b="b" t="t" l="l"/>
              <a:pathLst>
                <a:path h="350864" w="3529893">
                  <a:moveTo>
                    <a:pt x="29460" y="0"/>
                  </a:moveTo>
                  <a:lnTo>
                    <a:pt x="3500433" y="0"/>
                  </a:lnTo>
                  <a:cubicBezTo>
                    <a:pt x="3516703" y="0"/>
                    <a:pt x="3529893" y="13190"/>
                    <a:pt x="3529893" y="29460"/>
                  </a:cubicBezTo>
                  <a:lnTo>
                    <a:pt x="3529893" y="321404"/>
                  </a:lnTo>
                  <a:cubicBezTo>
                    <a:pt x="3529893" y="337674"/>
                    <a:pt x="3516703" y="350864"/>
                    <a:pt x="3500433" y="350864"/>
                  </a:cubicBezTo>
                  <a:lnTo>
                    <a:pt x="29460" y="350864"/>
                  </a:lnTo>
                  <a:cubicBezTo>
                    <a:pt x="13190" y="350864"/>
                    <a:pt x="0" y="337674"/>
                    <a:pt x="0" y="321404"/>
                  </a:cubicBezTo>
                  <a:lnTo>
                    <a:pt x="0" y="29460"/>
                  </a:lnTo>
                  <a:cubicBezTo>
                    <a:pt x="0" y="13190"/>
                    <a:pt x="13190" y="0"/>
                    <a:pt x="29460" y="0"/>
                  </a:cubicBezTo>
                  <a:close/>
                </a:path>
              </a:pathLst>
            </a:custGeom>
            <a:solidFill>
              <a:srgbClr val="00247D"/>
            </a:solidFill>
            <a:ln w="66675" cap="rnd">
              <a:solidFill>
                <a:srgbClr val="00C4CC"/>
              </a:solidFill>
              <a:prstDash val="dash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3529893" cy="408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19"/>
                </a:lnSpc>
              </a:pPr>
              <a:r>
                <a:rPr lang="en-US" b="true" sz="2657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Price in the market: US$20/month (1 person/subscription)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660705" y="769595"/>
            <a:ext cx="12966589" cy="7293707"/>
          </a:xfrm>
          <a:custGeom>
            <a:avLst/>
            <a:gdLst/>
            <a:ahLst/>
            <a:cxnLst/>
            <a:rect r="r" b="b" t="t" l="l"/>
            <a:pathLst>
              <a:path h="7293707" w="12966589">
                <a:moveTo>
                  <a:pt x="0" y="0"/>
                </a:moveTo>
                <a:lnTo>
                  <a:pt x="12966590" y="0"/>
                </a:lnTo>
                <a:lnTo>
                  <a:pt x="12966590" y="7293706"/>
                </a:lnTo>
                <a:lnTo>
                  <a:pt x="0" y="72937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639546" y="9444204"/>
            <a:ext cx="198224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(Ramūnas B., 2024)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03619" y="-6435461"/>
            <a:ext cx="11355339" cy="11355339"/>
          </a:xfrm>
          <a:custGeom>
            <a:avLst/>
            <a:gdLst/>
            <a:ahLst/>
            <a:cxnLst/>
            <a:rect r="r" b="b" t="t" l="l"/>
            <a:pathLst>
              <a:path h="11355339" w="11355339">
                <a:moveTo>
                  <a:pt x="0" y="0"/>
                </a:moveTo>
                <a:lnTo>
                  <a:pt x="11355339" y="0"/>
                </a:lnTo>
                <a:lnTo>
                  <a:pt x="11355339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E4EEFF">
                    <a:alpha val="80000"/>
                  </a:srgbClr>
                </a:gs>
                <a:gs pos="100000">
                  <a:srgbClr val="B0C5FF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1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552512" y="469928"/>
            <a:ext cx="1128776" cy="1117545"/>
            <a:chOff x="0" y="0"/>
            <a:chExt cx="1505035" cy="14900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05035" cy="1490060"/>
            </a:xfrm>
            <a:custGeom>
              <a:avLst/>
              <a:gdLst/>
              <a:ahLst/>
              <a:cxnLst/>
              <a:rect r="r" b="b" t="t" l="l"/>
              <a:pathLst>
                <a:path h="1490060" w="1505035">
                  <a:moveTo>
                    <a:pt x="0" y="0"/>
                  </a:moveTo>
                  <a:lnTo>
                    <a:pt x="1505035" y="0"/>
                  </a:lnTo>
                  <a:lnTo>
                    <a:pt x="1505035" y="1490060"/>
                  </a:lnTo>
                  <a:lnTo>
                    <a:pt x="0" y="1490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 rot="0">
              <a:off x="386737" y="885559"/>
              <a:ext cx="731561" cy="75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2"/>
                </a:lnSpc>
              </a:pPr>
              <a:r>
                <a:rPr lang="en-US" sz="344">
                  <a:solidFill>
                    <a:srgbClr val="5B6BF5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AI Curer for Vietnam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2557794"/>
            <a:ext cx="21859875" cy="1143831"/>
            <a:chOff x="0" y="0"/>
            <a:chExt cx="29146500" cy="152510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753600" cy="1525108"/>
            </a:xfrm>
            <a:custGeom>
              <a:avLst/>
              <a:gdLst/>
              <a:ahLst/>
              <a:cxnLst/>
              <a:rect r="r" b="b" t="t" l="l"/>
              <a:pathLst>
                <a:path h="1525108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525108"/>
                  </a:lnTo>
                  <a:lnTo>
                    <a:pt x="0" y="15251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9753600" y="0"/>
              <a:ext cx="9753600" cy="1525108"/>
            </a:xfrm>
            <a:custGeom>
              <a:avLst/>
              <a:gdLst/>
              <a:ahLst/>
              <a:cxnLst/>
              <a:rect r="r" b="b" t="t" l="l"/>
              <a:pathLst>
                <a:path h="1525108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525108"/>
                  </a:lnTo>
                  <a:lnTo>
                    <a:pt x="0" y="15251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9392900" y="0"/>
              <a:ext cx="9753600" cy="1525108"/>
            </a:xfrm>
            <a:custGeom>
              <a:avLst/>
              <a:gdLst/>
              <a:ahLst/>
              <a:cxnLst/>
              <a:rect r="r" b="b" t="t" l="l"/>
              <a:pathLst>
                <a:path h="1525108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525108"/>
                  </a:lnTo>
                  <a:lnTo>
                    <a:pt x="0" y="15251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576359" y="4171024"/>
            <a:ext cx="6878739" cy="5087276"/>
            <a:chOff x="0" y="0"/>
            <a:chExt cx="1811684" cy="133985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11684" cy="1339859"/>
            </a:xfrm>
            <a:custGeom>
              <a:avLst/>
              <a:gdLst/>
              <a:ahLst/>
              <a:cxnLst/>
              <a:rect r="r" b="b" t="t" l="l"/>
              <a:pathLst>
                <a:path h="1339859" w="1811684">
                  <a:moveTo>
                    <a:pt x="57400" y="0"/>
                  </a:moveTo>
                  <a:lnTo>
                    <a:pt x="1754285" y="0"/>
                  </a:lnTo>
                  <a:cubicBezTo>
                    <a:pt x="1785986" y="0"/>
                    <a:pt x="1811684" y="25699"/>
                    <a:pt x="1811684" y="57400"/>
                  </a:cubicBezTo>
                  <a:lnTo>
                    <a:pt x="1811684" y="1282459"/>
                  </a:lnTo>
                  <a:cubicBezTo>
                    <a:pt x="1811684" y="1297682"/>
                    <a:pt x="1805637" y="1312282"/>
                    <a:pt x="1794872" y="1323047"/>
                  </a:cubicBezTo>
                  <a:cubicBezTo>
                    <a:pt x="1784108" y="1333811"/>
                    <a:pt x="1769508" y="1339859"/>
                    <a:pt x="1754285" y="1339859"/>
                  </a:cubicBezTo>
                  <a:lnTo>
                    <a:pt x="57400" y="1339859"/>
                  </a:lnTo>
                  <a:cubicBezTo>
                    <a:pt x="42176" y="1339859"/>
                    <a:pt x="27577" y="1333811"/>
                    <a:pt x="16812" y="1323047"/>
                  </a:cubicBezTo>
                  <a:cubicBezTo>
                    <a:pt x="6047" y="1312282"/>
                    <a:pt x="0" y="1297682"/>
                    <a:pt x="0" y="1282459"/>
                  </a:cubicBezTo>
                  <a:lnTo>
                    <a:pt x="0" y="57400"/>
                  </a:lnTo>
                  <a:cubicBezTo>
                    <a:pt x="0" y="42176"/>
                    <a:pt x="6047" y="27577"/>
                    <a:pt x="16812" y="16812"/>
                  </a:cubicBezTo>
                  <a:cubicBezTo>
                    <a:pt x="27577" y="6047"/>
                    <a:pt x="42176" y="0"/>
                    <a:pt x="57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396CCD"/>
              </a:solidFill>
              <a:prstDash val="dash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811684" cy="13970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1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793809" y="4171024"/>
            <a:ext cx="9256675" cy="5087276"/>
            <a:chOff x="0" y="0"/>
            <a:chExt cx="2437972" cy="133985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437972" cy="1339859"/>
            </a:xfrm>
            <a:custGeom>
              <a:avLst/>
              <a:gdLst/>
              <a:ahLst/>
              <a:cxnLst/>
              <a:rect r="r" b="b" t="t" l="l"/>
              <a:pathLst>
                <a:path h="1339859" w="2437972">
                  <a:moveTo>
                    <a:pt x="42654" y="0"/>
                  </a:moveTo>
                  <a:lnTo>
                    <a:pt x="2395318" y="0"/>
                  </a:lnTo>
                  <a:cubicBezTo>
                    <a:pt x="2418875" y="0"/>
                    <a:pt x="2437972" y="19097"/>
                    <a:pt x="2437972" y="42654"/>
                  </a:cubicBezTo>
                  <a:lnTo>
                    <a:pt x="2437972" y="1297204"/>
                  </a:lnTo>
                  <a:cubicBezTo>
                    <a:pt x="2437972" y="1320762"/>
                    <a:pt x="2418875" y="1339859"/>
                    <a:pt x="2395318" y="1339859"/>
                  </a:cubicBezTo>
                  <a:lnTo>
                    <a:pt x="42654" y="1339859"/>
                  </a:lnTo>
                  <a:cubicBezTo>
                    <a:pt x="19097" y="1339859"/>
                    <a:pt x="0" y="1320762"/>
                    <a:pt x="0" y="1297204"/>
                  </a:cubicBezTo>
                  <a:lnTo>
                    <a:pt x="0" y="42654"/>
                  </a:lnTo>
                  <a:cubicBezTo>
                    <a:pt x="0" y="19097"/>
                    <a:pt x="19097" y="0"/>
                    <a:pt x="42654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396CCD"/>
              </a:solidFill>
              <a:prstDash val="dash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2437972" cy="13970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1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2477318" y="489862"/>
            <a:ext cx="13333363" cy="140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98"/>
              </a:lnSpc>
              <a:spcBef>
                <a:spcPct val="0"/>
              </a:spcBef>
            </a:pPr>
            <a:r>
              <a:rPr lang="en-US" b="true" sz="7784">
                <a:solidFill>
                  <a:srgbClr val="05066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Cost structure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-2053711" y="1922794"/>
            <a:ext cx="13333363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05066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Year  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050739" y="1922794"/>
            <a:ext cx="13333363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05066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Year  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882877" y="4533437"/>
            <a:ext cx="6265703" cy="427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Total cost: $3,275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Main cost: $1,842 (processing 70% Standard - 30% Premium)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Extra cost: $1,433 (Marketing focus)</a:t>
            </a:r>
          </a:p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Revenue: $32,384</a:t>
            </a:r>
          </a:p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Profit: $29,109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116508" y="5066837"/>
            <a:ext cx="8564781" cy="320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Total cost: $9,826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Main cost: $5,526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Extra cost: $4,300 (Salary, Bonus, facilities, continue marketing)</a:t>
            </a:r>
          </a:p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Revenue: $97,152</a:t>
            </a:r>
          </a:p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Profit: $64,768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E4EEFF">
                    <a:alpha val="80000"/>
                  </a:srgbClr>
                </a:gs>
                <a:gs pos="100000">
                  <a:srgbClr val="B0C5FF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1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981654" y="181205"/>
            <a:ext cx="1128776" cy="1117545"/>
            <a:chOff x="0" y="0"/>
            <a:chExt cx="1505035" cy="14900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05035" cy="1490060"/>
            </a:xfrm>
            <a:custGeom>
              <a:avLst/>
              <a:gdLst/>
              <a:ahLst/>
              <a:cxnLst/>
              <a:rect r="r" b="b" t="t" l="l"/>
              <a:pathLst>
                <a:path h="1490060" w="1505035">
                  <a:moveTo>
                    <a:pt x="0" y="0"/>
                  </a:moveTo>
                  <a:lnTo>
                    <a:pt x="1505035" y="0"/>
                  </a:lnTo>
                  <a:lnTo>
                    <a:pt x="1505035" y="1490060"/>
                  </a:lnTo>
                  <a:lnTo>
                    <a:pt x="0" y="1490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 rot="0">
              <a:off x="386737" y="885559"/>
              <a:ext cx="731561" cy="75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2"/>
                </a:lnSpc>
              </a:pPr>
              <a:r>
                <a:rPr lang="en-US" sz="344">
                  <a:solidFill>
                    <a:srgbClr val="5B6BF5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AI Curer for Vietnam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38633" y="181205"/>
            <a:ext cx="16313136" cy="9802115"/>
            <a:chOff x="0" y="0"/>
            <a:chExt cx="21750847" cy="13069486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21750847" cy="13069486"/>
              <a:chOff x="0" y="0"/>
              <a:chExt cx="3479941" cy="209100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3479941" cy="2091001"/>
              </a:xfrm>
              <a:custGeom>
                <a:avLst/>
                <a:gdLst/>
                <a:ahLst/>
                <a:cxnLst/>
                <a:rect r="r" b="b" t="t" l="l"/>
                <a:pathLst>
                  <a:path h="2091001" w="3479941">
                    <a:moveTo>
                      <a:pt x="8542" y="0"/>
                    </a:moveTo>
                    <a:lnTo>
                      <a:pt x="3471399" y="0"/>
                    </a:lnTo>
                    <a:cubicBezTo>
                      <a:pt x="3473664" y="0"/>
                      <a:pt x="3475837" y="900"/>
                      <a:pt x="3477439" y="2502"/>
                    </a:cubicBezTo>
                    <a:cubicBezTo>
                      <a:pt x="3479041" y="4104"/>
                      <a:pt x="3479941" y="6277"/>
                      <a:pt x="3479941" y="8542"/>
                    </a:cubicBezTo>
                    <a:lnTo>
                      <a:pt x="3479941" y="2082459"/>
                    </a:lnTo>
                    <a:cubicBezTo>
                      <a:pt x="3479941" y="2087176"/>
                      <a:pt x="3476117" y="2091001"/>
                      <a:pt x="3471399" y="2091001"/>
                    </a:cubicBezTo>
                    <a:lnTo>
                      <a:pt x="8542" y="2091001"/>
                    </a:lnTo>
                    <a:cubicBezTo>
                      <a:pt x="6277" y="2091001"/>
                      <a:pt x="4104" y="2090101"/>
                      <a:pt x="2502" y="2088499"/>
                    </a:cubicBezTo>
                    <a:cubicBezTo>
                      <a:pt x="900" y="2086897"/>
                      <a:pt x="0" y="2084724"/>
                      <a:pt x="0" y="2082459"/>
                    </a:cubicBezTo>
                    <a:lnTo>
                      <a:pt x="0" y="8542"/>
                    </a:lnTo>
                    <a:cubicBezTo>
                      <a:pt x="0" y="6277"/>
                      <a:pt x="900" y="4104"/>
                      <a:pt x="2502" y="2502"/>
                    </a:cubicBezTo>
                    <a:cubicBezTo>
                      <a:pt x="4104" y="900"/>
                      <a:pt x="6277" y="0"/>
                      <a:pt x="85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545454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28575"/>
                <a:ext cx="3479941" cy="21195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l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13" id="13"/>
            <p:cNvSpPr/>
            <p:nvPr/>
          </p:nvSpPr>
          <p:spPr>
            <a:xfrm flipV="true">
              <a:off x="4426173" y="91818"/>
              <a:ext cx="0" cy="9399625"/>
            </a:xfrm>
            <a:prstGeom prst="line">
              <a:avLst/>
            </a:prstGeom>
            <a:ln cap="flat" w="101600">
              <a:solidFill>
                <a:srgbClr val="545454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" id="14"/>
            <p:cNvSpPr/>
            <p:nvPr/>
          </p:nvSpPr>
          <p:spPr>
            <a:xfrm>
              <a:off x="4372834" y="4660071"/>
              <a:ext cx="4465335" cy="0"/>
            </a:xfrm>
            <a:prstGeom prst="line">
              <a:avLst/>
            </a:prstGeom>
            <a:ln cap="flat" w="101600">
              <a:solidFill>
                <a:srgbClr val="545454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" id="15"/>
            <p:cNvSpPr/>
            <p:nvPr/>
          </p:nvSpPr>
          <p:spPr>
            <a:xfrm flipV="true">
              <a:off x="8838168" y="45909"/>
              <a:ext cx="0" cy="9404730"/>
            </a:xfrm>
            <a:prstGeom prst="line">
              <a:avLst/>
            </a:prstGeom>
            <a:ln cap="flat" w="101600">
              <a:solidFill>
                <a:srgbClr val="545454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6" id="16"/>
            <p:cNvSpPr/>
            <p:nvPr/>
          </p:nvSpPr>
          <p:spPr>
            <a:xfrm flipV="true">
              <a:off x="13324965" y="91818"/>
              <a:ext cx="0" cy="9358372"/>
            </a:xfrm>
            <a:prstGeom prst="line">
              <a:avLst/>
            </a:prstGeom>
            <a:ln cap="flat" w="101600">
              <a:solidFill>
                <a:srgbClr val="545454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7" id="17"/>
            <p:cNvSpPr/>
            <p:nvPr/>
          </p:nvSpPr>
          <p:spPr>
            <a:xfrm flipV="true">
              <a:off x="17463615" y="91818"/>
              <a:ext cx="0" cy="9358412"/>
            </a:xfrm>
            <a:prstGeom prst="line">
              <a:avLst/>
            </a:prstGeom>
            <a:ln cap="flat" w="101600">
              <a:solidFill>
                <a:srgbClr val="545454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8" id="18"/>
            <p:cNvSpPr/>
            <p:nvPr/>
          </p:nvSpPr>
          <p:spPr>
            <a:xfrm>
              <a:off x="13271625" y="4660071"/>
              <a:ext cx="4245330" cy="0"/>
            </a:xfrm>
            <a:prstGeom prst="line">
              <a:avLst/>
            </a:prstGeom>
            <a:ln cap="flat" w="101600">
              <a:solidFill>
                <a:srgbClr val="545454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9" id="19"/>
            <p:cNvSpPr/>
            <p:nvPr/>
          </p:nvSpPr>
          <p:spPr>
            <a:xfrm>
              <a:off x="168259" y="9501439"/>
              <a:ext cx="21469062" cy="0"/>
            </a:xfrm>
            <a:prstGeom prst="line">
              <a:avLst/>
            </a:prstGeom>
            <a:ln cap="flat" w="101600">
              <a:solidFill>
                <a:srgbClr val="545454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4786671" y="4771024"/>
              <a:ext cx="326602" cy="329901"/>
            </a:xfrm>
            <a:custGeom>
              <a:avLst/>
              <a:gdLst/>
              <a:ahLst/>
              <a:cxnLst/>
              <a:rect r="r" b="b" t="t" l="l"/>
              <a:pathLst>
                <a:path h="329901" w="326602">
                  <a:moveTo>
                    <a:pt x="0" y="0"/>
                  </a:moveTo>
                  <a:lnTo>
                    <a:pt x="326602" y="0"/>
                  </a:lnTo>
                  <a:lnTo>
                    <a:pt x="326602" y="329901"/>
                  </a:lnTo>
                  <a:lnTo>
                    <a:pt x="0" y="3299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3583791" y="5051968"/>
              <a:ext cx="275843" cy="290083"/>
            </a:xfrm>
            <a:custGeom>
              <a:avLst/>
              <a:gdLst/>
              <a:ahLst/>
              <a:cxnLst/>
              <a:rect r="r" b="b" t="t" l="l"/>
              <a:pathLst>
                <a:path h="290083" w="275843">
                  <a:moveTo>
                    <a:pt x="0" y="0"/>
                  </a:moveTo>
                  <a:lnTo>
                    <a:pt x="275843" y="0"/>
                  </a:lnTo>
                  <a:lnTo>
                    <a:pt x="275843" y="290083"/>
                  </a:lnTo>
                  <a:lnTo>
                    <a:pt x="0" y="290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22" id="22"/>
            <p:cNvSpPr/>
            <p:nvPr/>
          </p:nvSpPr>
          <p:spPr>
            <a:xfrm flipH="true" flipV="true">
              <a:off x="10902790" y="9501439"/>
              <a:ext cx="0" cy="3568047"/>
            </a:xfrm>
            <a:prstGeom prst="line">
              <a:avLst/>
            </a:prstGeom>
            <a:ln cap="flat" w="101600">
              <a:solidFill>
                <a:srgbClr val="545454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4780688" y="253306"/>
              <a:ext cx="351731" cy="369757"/>
            </a:xfrm>
            <a:custGeom>
              <a:avLst/>
              <a:gdLst/>
              <a:ahLst/>
              <a:cxnLst/>
              <a:rect r="r" b="b" t="t" l="l"/>
              <a:pathLst>
                <a:path h="369757" w="351731">
                  <a:moveTo>
                    <a:pt x="0" y="0"/>
                  </a:moveTo>
                  <a:lnTo>
                    <a:pt x="351731" y="0"/>
                  </a:lnTo>
                  <a:lnTo>
                    <a:pt x="351731" y="369756"/>
                  </a:lnTo>
                  <a:lnTo>
                    <a:pt x="0" y="369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5217763" y="239729"/>
              <a:ext cx="3046037" cy="337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16"/>
                </a:lnSpc>
              </a:pPr>
              <a:r>
                <a:rPr lang="en-US" sz="1512" b="true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Key Activities</a:t>
              </a:r>
            </a:p>
          </p:txBody>
        </p:sp>
        <p:sp>
          <p:nvSpPr>
            <p:cNvPr name="Freeform 25" id="25"/>
            <p:cNvSpPr/>
            <p:nvPr/>
          </p:nvSpPr>
          <p:spPr>
            <a:xfrm flipH="false" flipV="false" rot="0">
              <a:off x="9092601" y="236282"/>
              <a:ext cx="397052" cy="324094"/>
            </a:xfrm>
            <a:custGeom>
              <a:avLst/>
              <a:gdLst/>
              <a:ahLst/>
              <a:cxnLst/>
              <a:rect r="r" b="b" t="t" l="l"/>
              <a:pathLst>
                <a:path h="324094" w="397052">
                  <a:moveTo>
                    <a:pt x="0" y="0"/>
                  </a:moveTo>
                  <a:lnTo>
                    <a:pt x="397052" y="0"/>
                  </a:lnTo>
                  <a:lnTo>
                    <a:pt x="397052" y="324093"/>
                  </a:lnTo>
                  <a:lnTo>
                    <a:pt x="0" y="324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9574997" y="228512"/>
              <a:ext cx="3470568" cy="337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16"/>
                </a:lnSpc>
              </a:pPr>
              <a:r>
                <a:rPr lang="en-US" sz="1512" b="true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Value Propotions</a:t>
              </a:r>
            </a:p>
          </p:txBody>
        </p:sp>
        <p:sp>
          <p:nvSpPr>
            <p:cNvPr name="Freeform 27" id="27"/>
            <p:cNvSpPr/>
            <p:nvPr/>
          </p:nvSpPr>
          <p:spPr>
            <a:xfrm flipH="false" flipV="false" rot="0">
              <a:off x="13528165" y="242089"/>
              <a:ext cx="331978" cy="324094"/>
            </a:xfrm>
            <a:custGeom>
              <a:avLst/>
              <a:gdLst/>
              <a:ahLst/>
              <a:cxnLst/>
              <a:rect r="r" b="b" t="t" l="l"/>
              <a:pathLst>
                <a:path h="324094" w="331978">
                  <a:moveTo>
                    <a:pt x="0" y="0"/>
                  </a:moveTo>
                  <a:lnTo>
                    <a:pt x="331978" y="0"/>
                  </a:lnTo>
                  <a:lnTo>
                    <a:pt x="331978" y="324094"/>
                  </a:lnTo>
                  <a:lnTo>
                    <a:pt x="0" y="3240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13945486" y="228512"/>
              <a:ext cx="3234129" cy="337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16"/>
                </a:lnSpc>
              </a:pPr>
              <a:r>
                <a:rPr lang="en-US" sz="1512" b="true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Customer Relationship</a:t>
              </a:r>
            </a:p>
          </p:txBody>
        </p:sp>
        <p:sp>
          <p:nvSpPr>
            <p:cNvPr name="Freeform 29" id="29"/>
            <p:cNvSpPr/>
            <p:nvPr/>
          </p:nvSpPr>
          <p:spPr>
            <a:xfrm flipH="false" flipV="false" rot="0">
              <a:off x="17666306" y="253306"/>
              <a:ext cx="369757" cy="369757"/>
            </a:xfrm>
            <a:custGeom>
              <a:avLst/>
              <a:gdLst/>
              <a:ahLst/>
              <a:cxnLst/>
              <a:rect r="r" b="b" t="t" l="l"/>
              <a:pathLst>
                <a:path h="369757" w="369757">
                  <a:moveTo>
                    <a:pt x="0" y="0"/>
                  </a:moveTo>
                  <a:lnTo>
                    <a:pt x="369756" y="0"/>
                  </a:lnTo>
                  <a:lnTo>
                    <a:pt x="369756" y="369756"/>
                  </a:lnTo>
                  <a:lnTo>
                    <a:pt x="0" y="369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0" id="30"/>
            <p:cNvSpPr txBox="true"/>
            <p:nvPr/>
          </p:nvSpPr>
          <p:spPr>
            <a:xfrm rot="0">
              <a:off x="18121406" y="239729"/>
              <a:ext cx="3234129" cy="337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16"/>
                </a:lnSpc>
              </a:pPr>
              <a:r>
                <a:rPr lang="en-US" sz="1512" b="true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Customer Segments</a:t>
              </a:r>
            </a:p>
          </p:txBody>
        </p:sp>
        <p:sp>
          <p:nvSpPr>
            <p:cNvPr name="Freeform 31" id="31"/>
            <p:cNvSpPr/>
            <p:nvPr/>
          </p:nvSpPr>
          <p:spPr>
            <a:xfrm flipH="false" flipV="false" rot="0">
              <a:off x="729322" y="148235"/>
              <a:ext cx="474828" cy="474828"/>
            </a:xfrm>
            <a:custGeom>
              <a:avLst/>
              <a:gdLst/>
              <a:ahLst/>
              <a:cxnLst/>
              <a:rect r="r" b="b" t="t" l="l"/>
              <a:pathLst>
                <a:path h="474828" w="474828">
                  <a:moveTo>
                    <a:pt x="0" y="0"/>
                  </a:moveTo>
                  <a:lnTo>
                    <a:pt x="474828" y="0"/>
                  </a:lnTo>
                  <a:lnTo>
                    <a:pt x="474828" y="474827"/>
                  </a:lnTo>
                  <a:lnTo>
                    <a:pt x="0" y="474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2" id="32"/>
            <p:cNvSpPr txBox="true"/>
            <p:nvPr/>
          </p:nvSpPr>
          <p:spPr>
            <a:xfrm rot="0">
              <a:off x="1231987" y="245536"/>
              <a:ext cx="2574589" cy="337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16"/>
                </a:lnSpc>
              </a:pPr>
              <a:r>
                <a:rPr lang="en-US" sz="1512" b="true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Key Partners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4592335" y="705343"/>
              <a:ext cx="4026332" cy="37515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26438" indent="-163219" lvl="1">
                <a:lnSpc>
                  <a:spcPts val="2116"/>
                </a:lnSpc>
                <a:buFont typeface="Arial"/>
                <a:buChar char="•"/>
              </a:pPr>
              <a:r>
                <a:rPr lang="en-US" sz="1511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Problem Statement: Vietnam and Korea witness a massive number of outpatients annually and mostly 40 years and above paying for unnecessary bills</a:t>
              </a:r>
            </a:p>
            <a:p>
              <a:pPr algn="l" marL="326438" indent="-163219" lvl="1">
                <a:lnSpc>
                  <a:spcPts val="2116"/>
                </a:lnSpc>
                <a:buFont typeface="Arial"/>
                <a:buChar char="•"/>
              </a:pPr>
              <a:r>
                <a:rPr lang="en-US" sz="1511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We provide a digital accessible platform that can:</a:t>
              </a:r>
            </a:p>
            <a:p>
              <a:pPr algn="l" marL="652877" indent="-217626" lvl="2">
                <a:lnSpc>
                  <a:spcPts val="2116"/>
                </a:lnSpc>
                <a:buFont typeface="Arial"/>
                <a:buChar char="⚬"/>
              </a:pPr>
              <a:r>
                <a:rPr lang="en-US" sz="1511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Support medical issues</a:t>
              </a:r>
            </a:p>
            <a:p>
              <a:pPr algn="l" marL="652877" indent="-217626" lvl="2">
                <a:lnSpc>
                  <a:spcPts val="2116"/>
                </a:lnSpc>
                <a:buFont typeface="Arial"/>
                <a:buChar char="⚬"/>
              </a:pPr>
              <a:r>
                <a:rPr lang="en-US" sz="1511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Prevent unnecessary hospital visit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5234950" y="4744006"/>
              <a:ext cx="2574589" cy="337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16"/>
                </a:lnSpc>
              </a:pPr>
              <a:r>
                <a:rPr lang="en-US" sz="1512" b="true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Key Resources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13974540" y="5004343"/>
              <a:ext cx="2574589" cy="337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16"/>
                </a:lnSpc>
              </a:pPr>
              <a:r>
                <a:rPr lang="en-US" sz="1512" b="true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Channels</a:t>
              </a:r>
            </a:p>
          </p:txBody>
        </p:sp>
        <p:sp>
          <p:nvSpPr>
            <p:cNvPr name="Freeform 36" id="36"/>
            <p:cNvSpPr/>
            <p:nvPr/>
          </p:nvSpPr>
          <p:spPr>
            <a:xfrm flipH="false" flipV="false" rot="0">
              <a:off x="3954319" y="9704056"/>
              <a:ext cx="333669" cy="265267"/>
            </a:xfrm>
            <a:custGeom>
              <a:avLst/>
              <a:gdLst/>
              <a:ahLst/>
              <a:cxnLst/>
              <a:rect r="r" b="b" t="t" l="l"/>
              <a:pathLst>
                <a:path h="265267" w="333669">
                  <a:moveTo>
                    <a:pt x="0" y="0"/>
                  </a:moveTo>
                  <a:lnTo>
                    <a:pt x="333669" y="0"/>
                  </a:lnTo>
                  <a:lnTo>
                    <a:pt x="333669" y="265266"/>
                  </a:lnTo>
                  <a:lnTo>
                    <a:pt x="0" y="2652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14722057" y="9679239"/>
              <a:ext cx="289721" cy="290083"/>
            </a:xfrm>
            <a:custGeom>
              <a:avLst/>
              <a:gdLst/>
              <a:ahLst/>
              <a:cxnLst/>
              <a:rect r="r" b="b" t="t" l="l"/>
              <a:pathLst>
                <a:path h="290083" w="289721">
                  <a:moveTo>
                    <a:pt x="0" y="0"/>
                  </a:moveTo>
                  <a:lnTo>
                    <a:pt x="289721" y="0"/>
                  </a:lnTo>
                  <a:lnTo>
                    <a:pt x="289721" y="290083"/>
                  </a:lnTo>
                  <a:lnTo>
                    <a:pt x="0" y="290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8" id="38"/>
            <p:cNvSpPr txBox="true"/>
            <p:nvPr/>
          </p:nvSpPr>
          <p:spPr>
            <a:xfrm rot="0">
              <a:off x="4553239" y="9631614"/>
              <a:ext cx="3995587" cy="3740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56"/>
                </a:lnSpc>
              </a:pPr>
              <a:r>
                <a:rPr lang="en-US" sz="1612" b="true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Cost Structure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15321043" y="9631614"/>
              <a:ext cx="3995587" cy="3740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56"/>
                </a:lnSpc>
              </a:pPr>
              <a:r>
                <a:rPr lang="en-US" sz="1612" b="true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Revenue Streams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13389156" y="5294426"/>
              <a:ext cx="3947911" cy="3177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290170" indent="-145085" lvl="1">
                <a:lnSpc>
                  <a:spcPts val="1881"/>
                </a:lnSpc>
                <a:buFont typeface="Arial"/>
                <a:buChar char="•"/>
              </a:pPr>
              <a:r>
                <a:rPr lang="en-US" b="true" sz="1344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Online: televisions</a:t>
              </a:r>
            </a:p>
            <a:p>
              <a:pPr algn="l" marL="580339" indent="-193446" lvl="2">
                <a:lnSpc>
                  <a:spcPts val="1881"/>
                </a:lnSpc>
                <a:buFont typeface="Arial"/>
                <a:buChar char="⚬"/>
              </a:pPr>
              <a:r>
                <a:rPr lang="en-US" sz="1344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TVC during news break, movie break</a:t>
              </a:r>
            </a:p>
            <a:p>
              <a:pPr algn="l" marL="580339" indent="-193446" lvl="2">
                <a:lnSpc>
                  <a:spcPts val="1881"/>
                </a:lnSpc>
                <a:buFont typeface="Arial"/>
                <a:buChar char="⚬"/>
              </a:pPr>
              <a:r>
                <a:rPr lang="en-US" sz="1344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In TV show for healthcare</a:t>
              </a:r>
            </a:p>
            <a:p>
              <a:pPr algn="l" marL="290170" indent="-145085" lvl="1">
                <a:lnSpc>
                  <a:spcPts val="1881"/>
                </a:lnSpc>
                <a:buFont typeface="Arial"/>
                <a:buChar char="•"/>
              </a:pPr>
              <a:r>
                <a:rPr lang="en-US" b="true" sz="1344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Offline:: big hospitals in HCMC</a:t>
              </a:r>
            </a:p>
            <a:p>
              <a:pPr algn="l" marL="580339" indent="-193446" lvl="2">
                <a:lnSpc>
                  <a:spcPts val="1881"/>
                </a:lnSpc>
                <a:buFont typeface="Arial"/>
                <a:buChar char="⚬"/>
              </a:pPr>
              <a:r>
                <a:rPr lang="en-US" sz="1344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Be certified</a:t>
              </a:r>
            </a:p>
            <a:p>
              <a:pPr algn="l" marL="580339" indent="-193446" lvl="2">
                <a:lnSpc>
                  <a:spcPts val="1881"/>
                </a:lnSpc>
                <a:buFont typeface="Arial"/>
                <a:buChar char="⚬"/>
              </a:pPr>
              <a:r>
                <a:rPr lang="en-US" sz="1344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Billboard advertisement</a:t>
              </a:r>
            </a:p>
            <a:p>
              <a:pPr algn="l" marL="580339" indent="-193446" lvl="2">
                <a:lnSpc>
                  <a:spcPts val="1881"/>
                </a:lnSpc>
                <a:buFont typeface="Arial"/>
                <a:buChar char="⚬"/>
              </a:pPr>
              <a:r>
                <a:rPr lang="en-US" sz="1344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Offline sales: approach and persuade to install and use the next time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17722485" y="726267"/>
              <a:ext cx="3633050" cy="3908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13"/>
                </a:lnSpc>
              </a:pPr>
              <a:r>
                <a:rPr lang="en-US" sz="1509" b="true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Paid users - Outpatients from Vietnam and Korea</a:t>
              </a:r>
            </a:p>
            <a:p>
              <a:pPr algn="l" marL="326008" indent="-163004" lvl="1">
                <a:lnSpc>
                  <a:spcPts val="2113"/>
                </a:lnSpc>
                <a:buFont typeface="Arial"/>
                <a:buChar char="•"/>
              </a:pPr>
              <a:r>
                <a:rPr lang="en-US" sz="1509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Gen X: 40-59 years old</a:t>
              </a:r>
            </a:p>
            <a:p>
              <a:pPr algn="l" marL="326008" indent="-163004" lvl="1">
                <a:lnSpc>
                  <a:spcPts val="2113"/>
                </a:lnSpc>
                <a:buFont typeface="Arial"/>
                <a:buChar char="•"/>
              </a:pPr>
              <a:r>
                <a:rPr lang="en-US" sz="1509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Baby boomer: 60 years old and above</a:t>
              </a:r>
            </a:p>
            <a:p>
              <a:pPr algn="l" marL="326008" indent="-163004" lvl="1">
                <a:lnSpc>
                  <a:spcPts val="2113"/>
                </a:lnSpc>
                <a:buFont typeface="Arial"/>
                <a:buChar char="•"/>
              </a:pPr>
              <a:r>
                <a:rPr lang="en-US" sz="1509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Usually pay a visit to the hospital</a:t>
              </a:r>
            </a:p>
            <a:p>
              <a:pPr algn="l" marL="326008" indent="-163004" lvl="1">
                <a:lnSpc>
                  <a:spcPts val="2113"/>
                </a:lnSpc>
                <a:buFont typeface="Arial"/>
                <a:buChar char="•"/>
              </a:pPr>
              <a:r>
                <a:rPr lang="en-US" sz="1509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Easy to get sick because ignore small injuries</a:t>
              </a:r>
            </a:p>
            <a:p>
              <a:pPr algn="l" marL="326008" indent="-163004" lvl="1">
                <a:lnSpc>
                  <a:spcPts val="2113"/>
                </a:lnSpc>
                <a:buFont typeface="Arial"/>
                <a:buChar char="•"/>
              </a:pPr>
              <a:r>
                <a:rPr lang="en-US" sz="1509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Afraid of losing too much money for healthcare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13346668" y="580153"/>
              <a:ext cx="4116947" cy="19909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02261" indent="-151130" lvl="1">
                <a:lnSpc>
                  <a:spcPts val="1960"/>
                </a:lnSpc>
                <a:buFont typeface="Arial"/>
                <a:buChar char="•"/>
              </a:pPr>
              <a:r>
                <a:rPr lang="en-US" b="true" sz="1400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Attract traditional customers</a:t>
              </a:r>
            </a:p>
            <a:p>
              <a:pPr algn="l" marL="604521" indent="-201507" lvl="2">
                <a:lnSpc>
                  <a:spcPts val="1960"/>
                </a:lnSpc>
                <a:buFont typeface="Arial"/>
                <a:buChar char="⚬"/>
              </a:pPr>
              <a:r>
                <a:rPr lang="en-US" sz="1400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target at hospitals where number of outpatients are huge (early birds)</a:t>
              </a:r>
            </a:p>
            <a:p>
              <a:pPr algn="l" marL="604521" indent="-201507" lvl="2">
                <a:lnSpc>
                  <a:spcPts val="1960"/>
                </a:lnSpc>
                <a:buFont typeface="Arial"/>
                <a:buChar char="⚬"/>
              </a:pPr>
              <a:r>
                <a:rPr lang="en-US" sz="1400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Offline direct approach</a:t>
              </a:r>
            </a:p>
            <a:p>
              <a:pPr algn="l" marL="604521" indent="-201507" lvl="2">
                <a:lnSpc>
                  <a:spcPts val="1960"/>
                </a:lnSpc>
                <a:buFont typeface="Arial"/>
                <a:buChar char="⚬"/>
              </a:pPr>
              <a:r>
                <a:rPr lang="en-US" sz="1400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TV show for healthcares</a:t>
              </a: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13389156" y="2919928"/>
              <a:ext cx="4031971" cy="19909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02261" indent="-151130" lvl="1">
                <a:lnSpc>
                  <a:spcPts val="1960"/>
                </a:lnSpc>
                <a:buFont typeface="Arial"/>
                <a:buChar char="•"/>
              </a:pPr>
              <a:r>
                <a:rPr lang="en-US" b="true" sz="1400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Maintain customers</a:t>
              </a:r>
            </a:p>
            <a:p>
              <a:pPr algn="l" marL="604521" indent="-201507" lvl="2">
                <a:lnSpc>
                  <a:spcPts val="1960"/>
                </a:lnSpc>
                <a:buFont typeface="Arial"/>
                <a:buChar char="⚬"/>
              </a:pPr>
              <a:r>
                <a:rPr lang="en-US" sz="1400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Interactive and accessible digital platform</a:t>
              </a:r>
            </a:p>
            <a:p>
              <a:pPr algn="l" marL="604521" indent="-201507" lvl="2">
                <a:lnSpc>
                  <a:spcPts val="1960"/>
                </a:lnSpc>
                <a:buFont typeface="Arial"/>
                <a:buChar char="⚬"/>
              </a:pPr>
              <a:r>
                <a:rPr lang="en-US" sz="1400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Continuous improvement (System quality, Interface,...)</a:t>
              </a:r>
            </a:p>
            <a:p>
              <a:pPr algn="l">
                <a:lnSpc>
                  <a:spcPts val="1960"/>
                </a:lnSpc>
              </a:pP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17722485" y="4764529"/>
              <a:ext cx="3633050" cy="46192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13"/>
                </a:lnSpc>
              </a:pPr>
              <a:r>
                <a:rPr lang="en-US" sz="1509" b="true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Early adopters</a:t>
              </a:r>
            </a:p>
            <a:p>
              <a:pPr algn="l" marL="326008" indent="-163004" lvl="1">
                <a:lnSpc>
                  <a:spcPts val="2113"/>
                </a:lnSpc>
                <a:buFont typeface="Arial"/>
                <a:buChar char="•"/>
              </a:pPr>
              <a:r>
                <a:rPr lang="en-US" sz="1509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Diep Thi Hoa</a:t>
              </a:r>
            </a:p>
            <a:p>
              <a:pPr algn="l" marL="326008" indent="-163004" lvl="1">
                <a:lnSpc>
                  <a:spcPts val="2113"/>
                </a:lnSpc>
                <a:buFont typeface="Arial"/>
                <a:buChar char="•"/>
              </a:pPr>
              <a:r>
                <a:rPr lang="en-US" sz="1509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74 years of age</a:t>
              </a:r>
            </a:p>
            <a:p>
              <a:pPr algn="l" marL="326008" indent="-163004" lvl="1">
                <a:lnSpc>
                  <a:spcPts val="2113"/>
                </a:lnSpc>
                <a:buFont typeface="Arial"/>
                <a:buChar char="•"/>
              </a:pPr>
              <a:r>
                <a:rPr lang="en-US" sz="1509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Vietnamese citizen living in the U.S - a place where medical is very expensive</a:t>
              </a:r>
            </a:p>
            <a:p>
              <a:pPr algn="l" marL="326008" indent="-163004" lvl="1">
                <a:lnSpc>
                  <a:spcPts val="2113"/>
                </a:lnSpc>
                <a:buFont typeface="Arial"/>
                <a:buChar char="•"/>
              </a:pPr>
              <a:r>
                <a:rPr lang="en-US" sz="1509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Money-saver: doesn’t like spending &gt;1,000,000 VND for medicine and hospital visits</a:t>
              </a:r>
            </a:p>
            <a:p>
              <a:pPr algn="l" marL="326008" indent="-163004" lvl="1">
                <a:lnSpc>
                  <a:spcPts val="2113"/>
                </a:lnSpc>
                <a:buFont typeface="Arial"/>
                <a:buChar char="•"/>
              </a:pPr>
              <a:r>
                <a:rPr lang="en-US" sz="1509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Hates doctors because she thinks they splurge all her money</a:t>
              </a:r>
            </a:p>
          </p:txBody>
        </p:sp>
        <p:sp>
          <p:nvSpPr>
            <p:cNvPr name="TextBox 45" id="45"/>
            <p:cNvSpPr txBox="true"/>
            <p:nvPr/>
          </p:nvSpPr>
          <p:spPr>
            <a:xfrm rot="0">
              <a:off x="0" y="615755"/>
              <a:ext cx="4360134" cy="60416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26439" indent="-163220" lvl="1">
                <a:lnSpc>
                  <a:spcPts val="2116"/>
                </a:lnSpc>
                <a:buFont typeface="Arial"/>
                <a:buChar char="•"/>
              </a:pPr>
              <a:r>
                <a:rPr lang="en-US" b="true" sz="151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Hospitals</a:t>
              </a:r>
            </a:p>
            <a:p>
              <a:pPr algn="l" marL="652878" indent="-217626" lvl="2">
                <a:lnSpc>
                  <a:spcPts val="2116"/>
                </a:lnSpc>
                <a:buFont typeface="Arial"/>
                <a:buChar char="⚬"/>
              </a:pPr>
              <a:r>
                <a:rPr lang="en-US" sz="1511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Marketing</a:t>
              </a:r>
            </a:p>
            <a:p>
              <a:pPr algn="l" marL="652878" indent="-217626" lvl="2">
                <a:lnSpc>
                  <a:spcPts val="2116"/>
                </a:lnSpc>
                <a:buFont typeface="Arial"/>
                <a:buChar char="⚬"/>
              </a:pPr>
              <a:r>
                <a:rPr lang="en-US" sz="1511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Advertisements</a:t>
              </a:r>
            </a:p>
            <a:p>
              <a:pPr algn="l" marL="326439" indent="-163220" lvl="1">
                <a:lnSpc>
                  <a:spcPts val="2116"/>
                </a:lnSpc>
                <a:buFont typeface="Arial"/>
                <a:buChar char="•"/>
              </a:pPr>
              <a:r>
                <a:rPr lang="en-US" b="true" sz="151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Bank</a:t>
              </a:r>
            </a:p>
            <a:p>
              <a:pPr algn="l" marL="652878" indent="-217626" lvl="2">
                <a:lnSpc>
                  <a:spcPts val="2116"/>
                </a:lnSpc>
                <a:buFont typeface="Arial"/>
                <a:buChar char="⚬"/>
              </a:pPr>
              <a:r>
                <a:rPr lang="en-US" sz="1511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Vietcombank, </a:t>
              </a:r>
              <a:r>
                <a:rPr lang="en-US" sz="1511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BIDV</a:t>
              </a:r>
            </a:p>
            <a:p>
              <a:pPr algn="l" marL="652878" indent="-217626" lvl="2">
                <a:lnSpc>
                  <a:spcPts val="2116"/>
                </a:lnSpc>
                <a:buFont typeface="Arial"/>
                <a:buChar char="⚬"/>
              </a:pPr>
              <a:r>
                <a:rPr lang="en-US" sz="1511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Open bank account for money transaction</a:t>
              </a:r>
            </a:p>
            <a:p>
              <a:pPr algn="l" marL="326439" indent="-163220" lvl="1">
                <a:lnSpc>
                  <a:spcPts val="2116"/>
                </a:lnSpc>
                <a:buFont typeface="Arial"/>
                <a:buChar char="•"/>
              </a:pPr>
              <a:r>
                <a:rPr lang="en-US" b="true" sz="151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Investors </a:t>
              </a:r>
            </a:p>
            <a:p>
              <a:pPr algn="l" marL="652878" indent="-217626" lvl="2">
                <a:lnSpc>
                  <a:spcPts val="2116"/>
                </a:lnSpc>
                <a:buFont typeface="Arial"/>
                <a:buChar char="⚬"/>
              </a:pPr>
              <a:r>
                <a:rPr lang="en-US" sz="1511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Hospitals which are interested in collaboration</a:t>
              </a:r>
            </a:p>
            <a:p>
              <a:pPr algn="l" marL="652878" indent="-217626" lvl="2">
                <a:lnSpc>
                  <a:spcPts val="2116"/>
                </a:lnSpc>
                <a:buFont typeface="Arial"/>
                <a:buChar char="⚬"/>
              </a:pPr>
              <a:r>
                <a:rPr lang="en-US" sz="1511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Outpatients from different hospitals within the two countries</a:t>
              </a:r>
            </a:p>
            <a:p>
              <a:pPr algn="l" marL="326439" indent="-163220" lvl="1">
                <a:lnSpc>
                  <a:spcPts val="2116"/>
                </a:lnSpc>
                <a:buFont typeface="Arial"/>
                <a:buChar char="•"/>
              </a:pPr>
              <a:r>
                <a:rPr lang="en-US" b="true" sz="151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Training courses</a:t>
              </a:r>
            </a:p>
            <a:p>
              <a:pPr algn="l" marL="652878" indent="-217626" lvl="2">
                <a:lnSpc>
                  <a:spcPts val="2116"/>
                </a:lnSpc>
                <a:buFont typeface="Arial"/>
                <a:buChar char="⚬"/>
              </a:pPr>
              <a:r>
                <a:rPr lang="en-US" sz="1511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2-week training for new employees to get used to the system</a:t>
              </a: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4518769" y="5186459"/>
              <a:ext cx="4411995" cy="42637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25723" indent="-162862" lvl="1">
                <a:lnSpc>
                  <a:spcPts val="2112"/>
                </a:lnSpc>
                <a:buFont typeface="Arial"/>
                <a:buChar char="•"/>
              </a:pPr>
              <a:r>
                <a:rPr lang="en-US" b="true" sz="1508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Human resources: </a:t>
              </a:r>
              <a:r>
                <a:rPr lang="en-US" sz="1508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Marketing, Finance &amp; Accounting, Design, Sales &amp; Customer care.</a:t>
              </a:r>
            </a:p>
            <a:p>
              <a:pPr algn="l" marL="325723" indent="-162862" lvl="1">
                <a:lnSpc>
                  <a:spcPts val="2112"/>
                </a:lnSpc>
                <a:buFont typeface="Arial"/>
                <a:buChar char="•"/>
              </a:pPr>
              <a:r>
                <a:rPr lang="en-US" b="true" sz="1508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Financial resources: </a:t>
              </a:r>
              <a:r>
                <a:rPr lang="en-US" sz="1508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co-founders, loans from relatives</a:t>
              </a:r>
            </a:p>
            <a:p>
              <a:pPr algn="l" marL="325723" indent="-162862" lvl="1">
                <a:lnSpc>
                  <a:spcPts val="2112"/>
                </a:lnSpc>
                <a:buFont typeface="Arial"/>
                <a:buChar char="•"/>
              </a:pPr>
              <a:r>
                <a:rPr lang="en-US" b="true" sz="1508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Tangible assets: </a:t>
              </a:r>
              <a:r>
                <a:rPr lang="en-US" sz="1508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developed systems, Chat GPT</a:t>
              </a:r>
            </a:p>
            <a:p>
              <a:pPr algn="l" marL="325723" indent="-162862" lvl="1">
                <a:lnSpc>
                  <a:spcPts val="2112"/>
                </a:lnSpc>
                <a:buFont typeface="Arial"/>
                <a:buChar char="•"/>
              </a:pPr>
              <a:r>
                <a:rPr lang="en-US" b="true" sz="1508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Intangible assets: </a:t>
              </a:r>
              <a:r>
                <a:rPr lang="en-US" sz="1508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relationship</a:t>
              </a:r>
            </a:p>
            <a:p>
              <a:pPr algn="l" marL="325723" indent="-162862" lvl="1">
                <a:lnSpc>
                  <a:spcPts val="2112"/>
                </a:lnSpc>
                <a:buFont typeface="Arial"/>
                <a:buChar char="•"/>
              </a:pPr>
              <a:r>
                <a:rPr lang="en-US" b="true" sz="1508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Potential of the trend:</a:t>
              </a:r>
              <a:r>
                <a:rPr lang="en-US" sz="1508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 AI in implication in medical system surged after COVID-19</a:t>
              </a:r>
            </a:p>
            <a:p>
              <a:pPr algn="l">
                <a:lnSpc>
                  <a:spcPts val="2112"/>
                </a:lnSpc>
              </a:pPr>
            </a:p>
          </p:txBody>
        </p:sp>
        <p:sp>
          <p:nvSpPr>
            <p:cNvPr name="TextBox 47" id="47"/>
            <p:cNvSpPr txBox="true"/>
            <p:nvPr/>
          </p:nvSpPr>
          <p:spPr>
            <a:xfrm rot="0">
              <a:off x="8943465" y="695818"/>
              <a:ext cx="4268357" cy="7976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26439" indent="-163220" lvl="1">
                <a:lnSpc>
                  <a:spcPts val="2298"/>
                </a:lnSpc>
                <a:buFont typeface="Arial"/>
                <a:buChar char="•"/>
              </a:pPr>
              <a:r>
                <a:rPr lang="en-US" b="true" sz="151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Be quick:</a:t>
              </a:r>
              <a:r>
                <a:rPr lang="en-US" sz="1511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 Instant access to 24/7 medical advice, providing a sense of preparedness and reassurance in managing health concerns.</a:t>
              </a:r>
            </a:p>
            <a:p>
              <a:pPr algn="l" marL="326439" indent="-163220" lvl="1">
                <a:lnSpc>
                  <a:spcPts val="2298"/>
                </a:lnSpc>
                <a:buFont typeface="Arial"/>
                <a:buChar char="•"/>
              </a:pPr>
              <a:r>
                <a:rPr lang="en-US" b="true" sz="151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Be cost-efficient:</a:t>
              </a:r>
              <a:r>
                <a:rPr lang="en-US" sz="1511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 Minimize unnecessary clinic visits, saving time and money while still addressing health issues effectively.</a:t>
              </a:r>
            </a:p>
            <a:p>
              <a:pPr algn="l" marL="326439" indent="-163220" lvl="1">
                <a:lnSpc>
                  <a:spcPts val="2298"/>
                </a:lnSpc>
                <a:buFont typeface="Arial"/>
                <a:buChar char="•"/>
              </a:pPr>
              <a:r>
                <a:rPr lang="en-US" b="true" sz="151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Be personalized: </a:t>
              </a:r>
              <a:r>
                <a:rPr lang="en-US" sz="1511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Tailored healthcare advice based on individual health history</a:t>
              </a:r>
            </a:p>
            <a:p>
              <a:pPr algn="l" marL="326439" indent="-163220" lvl="1">
                <a:lnSpc>
                  <a:spcPts val="2298"/>
                </a:lnSpc>
                <a:buFont typeface="Arial"/>
                <a:buChar char="•"/>
              </a:pPr>
              <a:r>
                <a:rPr lang="en-US" b="true" sz="151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Be advanced:</a:t>
              </a:r>
              <a:r>
                <a:rPr lang="en-US" sz="1511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 Leveraging cutting-edge AI technology and trustworthy medical data to deliver accurate and reliable recommendations.</a:t>
              </a:r>
            </a:p>
            <a:p>
              <a:pPr algn="l" marL="326439" indent="-163220" lvl="1">
                <a:lnSpc>
                  <a:spcPts val="2298"/>
                </a:lnSpc>
                <a:buFont typeface="Arial"/>
                <a:buChar char="•"/>
              </a:pPr>
              <a:r>
                <a:rPr lang="en-US" b="true" sz="151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Be inclusive: E</a:t>
              </a:r>
              <a:r>
                <a:rPr lang="en-US" sz="1511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nabling access to quality healthcare services for diverse users globally.</a:t>
              </a:r>
            </a:p>
          </p:txBody>
        </p:sp>
        <p:sp>
          <p:nvSpPr>
            <p:cNvPr name="TextBox 48" id="48"/>
            <p:cNvSpPr txBox="true"/>
            <p:nvPr/>
          </p:nvSpPr>
          <p:spPr>
            <a:xfrm rot="0">
              <a:off x="966736" y="10380893"/>
              <a:ext cx="3786061" cy="1721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81"/>
                </a:lnSpc>
              </a:pPr>
              <a:r>
                <a:rPr lang="en-US" sz="1843" b="true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Year 1:</a:t>
              </a:r>
            </a:p>
            <a:p>
              <a:pPr algn="l" marL="398117" indent="-199058" lvl="1">
                <a:lnSpc>
                  <a:spcPts val="2581"/>
                </a:lnSpc>
                <a:buFont typeface="Arial"/>
                <a:buChar char="•"/>
              </a:pPr>
              <a:r>
                <a:rPr lang="en-US" sz="1843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Total cost = $3,275</a:t>
              </a:r>
            </a:p>
            <a:p>
              <a:pPr algn="l" marL="398117" indent="-199058" lvl="1">
                <a:lnSpc>
                  <a:spcPts val="2581"/>
                </a:lnSpc>
                <a:buFont typeface="Arial"/>
                <a:buChar char="•"/>
              </a:pPr>
              <a:r>
                <a:rPr lang="en-US" sz="1843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Revenue = $32,383</a:t>
              </a:r>
            </a:p>
            <a:p>
              <a:pPr algn="l" marL="398117" indent="-199058" lvl="1">
                <a:lnSpc>
                  <a:spcPts val="2581"/>
                </a:lnSpc>
                <a:buFont typeface="Arial"/>
                <a:buChar char="•"/>
              </a:pPr>
              <a:r>
                <a:rPr lang="en-US" sz="1843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Profit = $29,109</a:t>
              </a:r>
            </a:p>
          </p:txBody>
        </p:sp>
        <p:sp>
          <p:nvSpPr>
            <p:cNvPr name="TextBox 49" id="49"/>
            <p:cNvSpPr txBox="true"/>
            <p:nvPr/>
          </p:nvSpPr>
          <p:spPr>
            <a:xfrm rot="0">
              <a:off x="10862724" y="10022194"/>
              <a:ext cx="10117380" cy="29387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92867" indent="-196434" lvl="1">
                <a:lnSpc>
                  <a:spcPts val="2547"/>
                </a:lnSpc>
                <a:buFont typeface="Arial"/>
                <a:buChar char="•"/>
              </a:pPr>
              <a:r>
                <a:rPr lang="en-US" b="true" sz="1819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From User’s subscriptions every month</a:t>
              </a:r>
            </a:p>
            <a:p>
              <a:pPr algn="l" marL="785735" indent="-261912" lvl="2">
                <a:lnSpc>
                  <a:spcPts val="2547"/>
                </a:lnSpc>
                <a:buFont typeface="Arial"/>
                <a:buChar char="⚬"/>
              </a:pPr>
              <a:r>
                <a:rPr lang="en-US" sz="1819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Premium accounts = 50*$9.99 = $499.5 ~ 12.5M VND</a:t>
              </a:r>
            </a:p>
            <a:p>
              <a:pPr algn="l" marL="392867" indent="-196434" lvl="1">
                <a:lnSpc>
                  <a:spcPts val="2547"/>
                </a:lnSpc>
                <a:buFont typeface="Arial"/>
                <a:buChar char="•"/>
              </a:pPr>
              <a:r>
                <a:rPr lang="en-US" b="true" sz="1819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From investments: sponsors, funds,... seasonally</a:t>
              </a:r>
            </a:p>
            <a:p>
              <a:pPr algn="l" marL="785735" indent="-261912" lvl="2">
                <a:lnSpc>
                  <a:spcPts val="2547"/>
                </a:lnSpc>
                <a:buFont typeface="Arial"/>
                <a:buChar char="⚬"/>
              </a:pPr>
              <a:r>
                <a:rPr lang="en-US" sz="1819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Average total 50M VND/month</a:t>
              </a:r>
            </a:p>
            <a:p>
              <a:pPr algn="l" marL="392867" indent="-196434" lvl="1">
                <a:lnSpc>
                  <a:spcPts val="2547"/>
                </a:lnSpc>
                <a:buFont typeface="Arial"/>
                <a:buChar char="•"/>
              </a:pPr>
              <a:r>
                <a:rPr lang="en-US" b="true" sz="1819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From hospitals’ commissions every month</a:t>
              </a:r>
            </a:p>
            <a:p>
              <a:pPr algn="l" marL="785735" indent="-261912" lvl="2">
                <a:lnSpc>
                  <a:spcPts val="2547"/>
                </a:lnSpc>
                <a:buFont typeface="Arial"/>
                <a:buChar char="⚬"/>
              </a:pPr>
              <a:r>
                <a:rPr lang="en-US" sz="1819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1 successful advertisement = $42 ~ 1.1M VND</a:t>
              </a:r>
            </a:p>
            <a:p>
              <a:pPr algn="l" marL="785735" indent="-261912" lvl="2">
                <a:lnSpc>
                  <a:spcPts val="2547"/>
                </a:lnSpc>
                <a:buFont typeface="Arial"/>
                <a:buChar char="⚬"/>
              </a:pPr>
              <a:r>
                <a:rPr lang="en-US" sz="1819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For 5 successful advertisement ~ 6M VND/month</a:t>
              </a:r>
            </a:p>
          </p:txBody>
        </p:sp>
        <p:sp>
          <p:nvSpPr>
            <p:cNvPr name="TextBox 50" id="50"/>
            <p:cNvSpPr txBox="true"/>
            <p:nvPr/>
          </p:nvSpPr>
          <p:spPr>
            <a:xfrm rot="0">
              <a:off x="6605501" y="10380893"/>
              <a:ext cx="10386222" cy="1721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81"/>
                </a:lnSpc>
              </a:pPr>
              <a:r>
                <a:rPr lang="en-US" sz="1843" b="true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Year 2:</a:t>
              </a:r>
            </a:p>
            <a:p>
              <a:pPr algn="l" marL="398117" indent="-199058" lvl="1">
                <a:lnSpc>
                  <a:spcPts val="2581"/>
                </a:lnSpc>
                <a:buFont typeface="Arial"/>
                <a:buChar char="•"/>
              </a:pPr>
              <a:r>
                <a:rPr lang="en-US" sz="1843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Total cost = $9,826</a:t>
              </a:r>
            </a:p>
            <a:p>
              <a:pPr algn="l" marL="398117" indent="-199058" lvl="1">
                <a:lnSpc>
                  <a:spcPts val="2581"/>
                </a:lnSpc>
                <a:buFont typeface="Arial"/>
                <a:buChar char="•"/>
              </a:pPr>
              <a:r>
                <a:rPr lang="en-US" sz="1843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Revenue = $97,152</a:t>
              </a:r>
            </a:p>
            <a:p>
              <a:pPr algn="l" marL="398117" indent="-199058" lvl="1">
                <a:lnSpc>
                  <a:spcPts val="2581"/>
                </a:lnSpc>
                <a:buFont typeface="Arial"/>
                <a:buChar char="•"/>
              </a:pPr>
              <a:r>
                <a:rPr lang="en-US" sz="1843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Profit = $64,768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03619" y="-6435461"/>
            <a:ext cx="11355339" cy="11355339"/>
          </a:xfrm>
          <a:custGeom>
            <a:avLst/>
            <a:gdLst/>
            <a:ahLst/>
            <a:cxnLst/>
            <a:rect r="r" b="b" t="t" l="l"/>
            <a:pathLst>
              <a:path h="11355339" w="11355339">
                <a:moveTo>
                  <a:pt x="0" y="0"/>
                </a:moveTo>
                <a:lnTo>
                  <a:pt x="11355339" y="0"/>
                </a:lnTo>
                <a:lnTo>
                  <a:pt x="11355339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E4EEFF">
                    <a:alpha val="80000"/>
                  </a:srgbClr>
                </a:gs>
                <a:gs pos="100000">
                  <a:srgbClr val="B0C5FF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1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375182" y="3086100"/>
            <a:ext cx="3677603" cy="4114800"/>
          </a:xfrm>
          <a:custGeom>
            <a:avLst/>
            <a:gdLst/>
            <a:ahLst/>
            <a:cxnLst/>
            <a:rect r="r" b="b" t="t" l="l"/>
            <a:pathLst>
              <a:path h="4114800" w="3677603">
                <a:moveTo>
                  <a:pt x="0" y="0"/>
                </a:moveTo>
                <a:lnTo>
                  <a:pt x="3677603" y="0"/>
                </a:lnTo>
                <a:lnTo>
                  <a:pt x="36776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362037" y="3642162"/>
            <a:ext cx="8550780" cy="2783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98"/>
              </a:lnSpc>
              <a:spcBef>
                <a:spcPct val="0"/>
              </a:spcBef>
            </a:pPr>
            <a:r>
              <a:rPr lang="en-US" b="true" sz="7784">
                <a:solidFill>
                  <a:srgbClr val="05066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Product limitation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6552512" y="469928"/>
            <a:ext cx="1128776" cy="1117545"/>
            <a:chOff x="0" y="0"/>
            <a:chExt cx="1505035" cy="149006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05035" cy="1490060"/>
            </a:xfrm>
            <a:custGeom>
              <a:avLst/>
              <a:gdLst/>
              <a:ahLst/>
              <a:cxnLst/>
              <a:rect r="r" b="b" t="t" l="l"/>
              <a:pathLst>
                <a:path h="1490060" w="1505035">
                  <a:moveTo>
                    <a:pt x="0" y="0"/>
                  </a:moveTo>
                  <a:lnTo>
                    <a:pt x="1505035" y="0"/>
                  </a:lnTo>
                  <a:lnTo>
                    <a:pt x="1505035" y="1490060"/>
                  </a:lnTo>
                  <a:lnTo>
                    <a:pt x="0" y="1490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 rot="0">
              <a:off x="386737" y="885559"/>
              <a:ext cx="731561" cy="75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2"/>
                </a:lnSpc>
              </a:pPr>
              <a:r>
                <a:rPr lang="en-US" sz="344">
                  <a:solidFill>
                    <a:srgbClr val="5B6BF5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AI Curer for Vietnam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03619" y="-6435461"/>
            <a:ext cx="11355339" cy="11355339"/>
          </a:xfrm>
          <a:custGeom>
            <a:avLst/>
            <a:gdLst/>
            <a:ahLst/>
            <a:cxnLst/>
            <a:rect r="r" b="b" t="t" l="l"/>
            <a:pathLst>
              <a:path h="11355339" w="11355339">
                <a:moveTo>
                  <a:pt x="0" y="0"/>
                </a:moveTo>
                <a:lnTo>
                  <a:pt x="11355339" y="0"/>
                </a:lnTo>
                <a:lnTo>
                  <a:pt x="11355339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E4EEFF">
                    <a:alpha val="80000"/>
                  </a:srgbClr>
                </a:gs>
                <a:gs pos="100000">
                  <a:srgbClr val="B0C5FF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1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369752"/>
            <a:ext cx="16230600" cy="140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98"/>
              </a:lnSpc>
              <a:spcBef>
                <a:spcPct val="0"/>
              </a:spcBef>
            </a:pPr>
            <a:r>
              <a:rPr lang="en-US" b="true" sz="7784">
                <a:solidFill>
                  <a:srgbClr val="05066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Non-smartphone users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708310" y="1715029"/>
            <a:ext cx="9328352" cy="8320633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773150" y="950071"/>
            <a:ext cx="11032638" cy="9227616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6699796" y="9714842"/>
            <a:ext cx="4888409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5066D"/>
                </a:solidFill>
                <a:latin typeface="Canva Sans"/>
                <a:ea typeface="Canva Sans"/>
                <a:cs typeface="Canva Sans"/>
                <a:sym typeface="Canva Sans"/>
              </a:rPr>
              <a:t>(Smartphone Users in Vietnam Audience, 2023)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03619" y="-6435461"/>
            <a:ext cx="11355339" cy="11355339"/>
          </a:xfrm>
          <a:custGeom>
            <a:avLst/>
            <a:gdLst/>
            <a:ahLst/>
            <a:cxnLst/>
            <a:rect r="r" b="b" t="t" l="l"/>
            <a:pathLst>
              <a:path h="11355339" w="11355339">
                <a:moveTo>
                  <a:pt x="0" y="0"/>
                </a:moveTo>
                <a:lnTo>
                  <a:pt x="11355339" y="0"/>
                </a:lnTo>
                <a:lnTo>
                  <a:pt x="11355339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E4EEFF">
                    <a:alpha val="80000"/>
                  </a:srgbClr>
                </a:gs>
                <a:gs pos="100000">
                  <a:srgbClr val="B0C5FF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1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3409437"/>
            <a:ext cx="11301259" cy="4195592"/>
          </a:xfrm>
          <a:custGeom>
            <a:avLst/>
            <a:gdLst/>
            <a:ahLst/>
            <a:cxnLst/>
            <a:rect r="r" b="b" t="t" l="l"/>
            <a:pathLst>
              <a:path h="4195592" w="11301259">
                <a:moveTo>
                  <a:pt x="0" y="0"/>
                </a:moveTo>
                <a:lnTo>
                  <a:pt x="11301259" y="0"/>
                </a:lnTo>
                <a:lnTo>
                  <a:pt x="11301259" y="4195593"/>
                </a:lnTo>
                <a:lnTo>
                  <a:pt x="0" y="41955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809625"/>
            <a:ext cx="16230600" cy="140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98"/>
              </a:lnSpc>
              <a:spcBef>
                <a:spcPct val="0"/>
              </a:spcBef>
            </a:pPr>
            <a:r>
              <a:rPr lang="en-US" b="true" sz="7784">
                <a:solidFill>
                  <a:srgbClr val="05066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Market competition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80212" y="2296600"/>
            <a:ext cx="6327577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i="true">
                <a:solidFill>
                  <a:srgbClr val="00247D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Compete with “big players” in the market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45503" y="4459456"/>
            <a:ext cx="5438152" cy="182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7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Domestic AI system providers</a:t>
            </a:r>
          </a:p>
          <a:p>
            <a:pPr algn="l" marL="755647" indent="-377824" lvl="1">
              <a:lnSpc>
                <a:spcPts val="4899"/>
              </a:lnSpc>
              <a:spcBef>
                <a:spcPct val="0"/>
              </a:spcBef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Foreign MNCs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0466" y="7681230"/>
            <a:ext cx="11337727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Easy enter, easy exit - bad for start-up performance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76109" y="9714842"/>
            <a:ext cx="173578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5066D"/>
                </a:solidFill>
                <a:latin typeface="Canva Sans"/>
                <a:ea typeface="Canva Sans"/>
                <a:cs typeface="Canva Sans"/>
                <a:sym typeface="Canva Sans"/>
              </a:rPr>
              <a:t>(Research, 2019)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03619" y="-6435461"/>
            <a:ext cx="11355339" cy="11355339"/>
          </a:xfrm>
          <a:custGeom>
            <a:avLst/>
            <a:gdLst/>
            <a:ahLst/>
            <a:cxnLst/>
            <a:rect r="r" b="b" t="t" l="l"/>
            <a:pathLst>
              <a:path h="11355339" w="11355339">
                <a:moveTo>
                  <a:pt x="0" y="0"/>
                </a:moveTo>
                <a:lnTo>
                  <a:pt x="11355339" y="0"/>
                </a:lnTo>
                <a:lnTo>
                  <a:pt x="11355339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E4EEFF">
                    <a:alpha val="80000"/>
                  </a:srgbClr>
                </a:gs>
                <a:gs pos="100000">
                  <a:srgbClr val="B0C5FF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1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066796" y="3086100"/>
            <a:ext cx="2494597" cy="4114800"/>
          </a:xfrm>
          <a:custGeom>
            <a:avLst/>
            <a:gdLst/>
            <a:ahLst/>
            <a:cxnLst/>
            <a:rect r="r" b="b" t="t" l="l"/>
            <a:pathLst>
              <a:path h="4114800" w="2494597">
                <a:moveTo>
                  <a:pt x="0" y="0"/>
                </a:moveTo>
                <a:lnTo>
                  <a:pt x="2494598" y="0"/>
                </a:lnTo>
                <a:lnTo>
                  <a:pt x="24945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603297" y="4332724"/>
            <a:ext cx="8550780" cy="140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98"/>
              </a:lnSpc>
              <a:spcBef>
                <a:spcPct val="0"/>
              </a:spcBef>
            </a:pPr>
            <a:r>
              <a:rPr lang="en-US" b="true" sz="7784">
                <a:solidFill>
                  <a:srgbClr val="05066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Introduction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6552512" y="469928"/>
            <a:ext cx="1128776" cy="1117545"/>
            <a:chOff x="0" y="0"/>
            <a:chExt cx="1505035" cy="149006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05035" cy="1490060"/>
            </a:xfrm>
            <a:custGeom>
              <a:avLst/>
              <a:gdLst/>
              <a:ahLst/>
              <a:cxnLst/>
              <a:rect r="r" b="b" t="t" l="l"/>
              <a:pathLst>
                <a:path h="1490060" w="1505035">
                  <a:moveTo>
                    <a:pt x="0" y="0"/>
                  </a:moveTo>
                  <a:lnTo>
                    <a:pt x="1505035" y="0"/>
                  </a:lnTo>
                  <a:lnTo>
                    <a:pt x="1505035" y="1490060"/>
                  </a:lnTo>
                  <a:lnTo>
                    <a:pt x="0" y="1490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 rot="0">
              <a:off x="386737" y="885559"/>
              <a:ext cx="731561" cy="75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2"/>
                </a:lnSpc>
              </a:pPr>
              <a:r>
                <a:rPr lang="en-US" sz="344">
                  <a:solidFill>
                    <a:srgbClr val="5B6BF5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AI Curer for Vietnam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03619" y="-6435461"/>
            <a:ext cx="11355339" cy="11355339"/>
          </a:xfrm>
          <a:custGeom>
            <a:avLst/>
            <a:gdLst/>
            <a:ahLst/>
            <a:cxnLst/>
            <a:rect r="r" b="b" t="t" l="l"/>
            <a:pathLst>
              <a:path h="11355339" w="11355339">
                <a:moveTo>
                  <a:pt x="0" y="0"/>
                </a:moveTo>
                <a:lnTo>
                  <a:pt x="11355339" y="0"/>
                </a:lnTo>
                <a:lnTo>
                  <a:pt x="11355339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E4EEFF">
                    <a:alpha val="80000"/>
                  </a:srgbClr>
                </a:gs>
                <a:gs pos="100000">
                  <a:srgbClr val="B0C5FF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1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3171169"/>
            <a:ext cx="9509488" cy="4612102"/>
          </a:xfrm>
          <a:custGeom>
            <a:avLst/>
            <a:gdLst/>
            <a:ahLst/>
            <a:cxnLst/>
            <a:rect r="r" b="b" t="t" l="l"/>
            <a:pathLst>
              <a:path h="4612102" w="9509488">
                <a:moveTo>
                  <a:pt x="0" y="0"/>
                </a:moveTo>
                <a:lnTo>
                  <a:pt x="9509488" y="0"/>
                </a:lnTo>
                <a:lnTo>
                  <a:pt x="9509488" y="4612102"/>
                </a:lnTo>
                <a:lnTo>
                  <a:pt x="0" y="46121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809625"/>
            <a:ext cx="16230600" cy="140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98"/>
              </a:lnSpc>
              <a:spcBef>
                <a:spcPct val="0"/>
              </a:spcBef>
            </a:pPr>
            <a:r>
              <a:rPr lang="en-US" b="true" sz="7784">
                <a:solidFill>
                  <a:srgbClr val="05066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MVP in progress of finishing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951252" y="4202112"/>
            <a:ext cx="6576554" cy="182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7" indent="-377824" lvl="1">
              <a:lnSpc>
                <a:spcPts val="4899"/>
              </a:lnSpc>
              <a:spcBef>
                <a:spcPct val="0"/>
              </a:spcBef>
              <a:buFont typeface="Arial"/>
              <a:buChar char="•"/>
            </a:pPr>
            <a:r>
              <a:rPr lang="en-US" sz="3499">
                <a:solidFill>
                  <a:srgbClr val="00247D"/>
                </a:solidFill>
                <a:latin typeface="Canva Sans"/>
                <a:ea typeface="Canva Sans"/>
                <a:cs typeface="Canva Sans"/>
                <a:sym typeface="Canva Sans"/>
              </a:rPr>
              <a:t>Have </a:t>
            </a:r>
            <a:r>
              <a:rPr lang="en-US" b="true" sz="3499">
                <a:solidFill>
                  <a:srgbClr val="0024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not connected</a:t>
            </a:r>
            <a:r>
              <a:rPr lang="en-US" sz="3499">
                <a:solidFill>
                  <a:srgbClr val="00247D"/>
                </a:solidFill>
                <a:latin typeface="Canva Sans"/>
                <a:ea typeface="Canva Sans"/>
                <a:cs typeface="Canva Sans"/>
                <a:sym typeface="Canva Sans"/>
              </a:rPr>
              <a:t> to user’s medical bill in the history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03619" y="-6435461"/>
            <a:ext cx="11355339" cy="11355339"/>
          </a:xfrm>
          <a:custGeom>
            <a:avLst/>
            <a:gdLst/>
            <a:ahLst/>
            <a:cxnLst/>
            <a:rect r="r" b="b" t="t" l="l"/>
            <a:pathLst>
              <a:path h="11355339" w="11355339">
                <a:moveTo>
                  <a:pt x="0" y="0"/>
                </a:moveTo>
                <a:lnTo>
                  <a:pt x="11355339" y="0"/>
                </a:lnTo>
                <a:lnTo>
                  <a:pt x="11355339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E4EEFF">
                    <a:alpha val="80000"/>
                  </a:srgbClr>
                </a:gs>
                <a:gs pos="100000">
                  <a:srgbClr val="B0C5FF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1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868610" y="369752"/>
            <a:ext cx="8550780" cy="140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98"/>
              </a:lnSpc>
              <a:spcBef>
                <a:spcPct val="0"/>
              </a:spcBef>
            </a:pPr>
            <a:r>
              <a:rPr lang="en-US" b="true" sz="7784">
                <a:solidFill>
                  <a:srgbClr val="05066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Reference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8904" y="2161896"/>
            <a:ext cx="18170193" cy="7957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037" indent="-183519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247D"/>
                </a:solidFill>
                <a:latin typeface="Canva Sans"/>
                <a:ea typeface="Canva Sans"/>
                <a:cs typeface="Canva Sans"/>
                <a:sym typeface="Canva Sans"/>
              </a:rPr>
              <a:t>Datta, S., &amp; Mukherjee, S. K. (2001). Developing a risk management matrix for effective project planning—an empirical study. Project Management Journal, 32(2), 45-57.</a:t>
            </a:r>
          </a:p>
          <a:p>
            <a:pPr algn="l" marL="367037" indent="-183519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247D"/>
                </a:solidFill>
                <a:latin typeface="Canva Sans"/>
                <a:ea typeface="Canva Sans"/>
                <a:cs typeface="Canva Sans"/>
                <a:sym typeface="Canva Sans"/>
              </a:rPr>
              <a:t>Herberholz, C. (2020). Risk attitude, time preference and health behaviours in the Bangkok Metropolitan Area. Journal of Behavioral and Experimental Economics, 87, 101558.</a:t>
            </a:r>
          </a:p>
          <a:p>
            <a:pPr algn="l" marL="367037" indent="-183519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247D"/>
                </a:solidFill>
                <a:latin typeface="Canva Sans"/>
                <a:ea typeface="Canva Sans"/>
                <a:cs typeface="Canva Sans"/>
                <a:sym typeface="Canva Sans"/>
              </a:rPr>
              <a:t>Rogers, G. O. (1997). The dynamics of risk perception: How does perceived risk respond to risk events?. Risk analysis, 17(6), 745-757.</a:t>
            </a:r>
          </a:p>
          <a:p>
            <a:pPr algn="l" marL="367037" indent="-183519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247D"/>
                </a:solidFill>
                <a:latin typeface="Canva Sans"/>
                <a:ea typeface="Canva Sans"/>
                <a:cs typeface="Canva Sans"/>
                <a:sym typeface="Canva Sans"/>
              </a:rPr>
              <a:t>Royer, P. S. (2000). Risk management: The undiscovered dimension of project management. Project Management Journal, 31(1), 6-13.</a:t>
            </a:r>
          </a:p>
          <a:p>
            <a:pPr algn="l" marL="367037" indent="-183519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247D"/>
                </a:solidFill>
                <a:latin typeface="Canva Sans"/>
                <a:ea typeface="Canva Sans"/>
                <a:cs typeface="Canva Sans"/>
                <a:sym typeface="Canva Sans"/>
              </a:rPr>
              <a:t>Selim, G., &amp; McNamee, D. (1999). Risk management and internal auditing: what are the essential building blocks for a successful paradigm change?. International Journal of Auditing, 3(2), 147-155.</a:t>
            </a:r>
          </a:p>
          <a:p>
            <a:pPr algn="l" marL="367037" indent="-183519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247D"/>
                </a:solidFill>
                <a:latin typeface="Canva Sans"/>
                <a:ea typeface="Canva Sans"/>
                <a:cs typeface="Canva Sans"/>
                <a:sym typeface="Canva Sans"/>
              </a:rPr>
              <a:t>Deforestation | Green Services Direct. (2022). Greenservicesdirect.co.uk. https://www.greenservicesdirect.co.uk/deforestation</a:t>
            </a:r>
          </a:p>
          <a:p>
            <a:pPr algn="l" marL="367037" indent="-183519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247D"/>
                </a:solidFill>
                <a:latin typeface="Canva Sans"/>
                <a:ea typeface="Canva Sans"/>
                <a:cs typeface="Canva Sans"/>
                <a:sym typeface="Canva Sans"/>
              </a:rPr>
              <a:t>https://www.facebook.com/GuardianUs. (2019, February 17). From Greatest Generation to Racist Generation: How Baby Boomers betrayed future generations | Milwaukee Independent. Milwaukee Independent. https://www.milwaukeeindependent.com/syndicated/from-greatest-generation-to-racist-generation-how-baby-boomers-betrayed-future-generations/</a:t>
            </a:r>
          </a:p>
          <a:p>
            <a:pPr algn="l" marL="367037" indent="-183519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247D"/>
                </a:solidFill>
                <a:latin typeface="Canva Sans"/>
                <a:ea typeface="Canva Sans"/>
                <a:cs typeface="Canva Sans"/>
                <a:sym typeface="Canva Sans"/>
              </a:rPr>
              <a:t>Insights10. (2022). Vietnam Artificial Intelligence (AI) in Healthcare Market Analysis. Insights10.com. https://www.insights10.com/report/vietnam-artificial-intelligence-ai-in-healthcare-market-analysis/?srsltid=AfmBOopd3C0kyzdNuQ7c5XNUFiPw3U1dUx7ezVG-WIXypAdaqS6EEpzK</a:t>
            </a:r>
          </a:p>
          <a:p>
            <a:pPr algn="l" marL="367037" indent="-183519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247D"/>
                </a:solidFill>
                <a:latin typeface="Canva Sans"/>
                <a:ea typeface="Canva Sans"/>
                <a:cs typeface="Canva Sans"/>
                <a:sym typeface="Canva Sans"/>
              </a:rPr>
              <a:t>Khuê Trần. (2019, June 3). Người ta có thể sản xuất được bao nhiêu giấy từ một cái cây nhỉ? Đáp án đây này. Https://Kenh14.Vn. https://kenh14.vn/nguoi-ta-co-the-san-xuat-duoc-bao-nhieu-giay-tu-mot-cai-cay-nhi-dap-an-day-nay-20190602212526827.chn</a:t>
            </a:r>
          </a:p>
          <a:p>
            <a:pPr algn="l" marL="367037" indent="-183519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247D"/>
                </a:solidFill>
                <a:latin typeface="Canva Sans"/>
                <a:ea typeface="Canva Sans"/>
                <a:cs typeface="Canva Sans"/>
                <a:sym typeface="Canva Sans"/>
              </a:rPr>
              <a:t>Ramūnas Berkmanas. (2024, August 26). Chatbot Development Cost In 2024. EasyFlow. https://easyflow.tech/chatbot-development-cost/</a:t>
            </a:r>
          </a:p>
          <a:p>
            <a:pPr algn="l" marL="367037" indent="-183519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247D"/>
                </a:solidFill>
                <a:latin typeface="Canva Sans"/>
                <a:ea typeface="Canva Sans"/>
                <a:cs typeface="Canva Sans"/>
                <a:sym typeface="Canva Sans"/>
              </a:rPr>
              <a:t>Research. (2019). Healthcare Chatbots Market Size, Share &amp; Forecast to 2030. Researchandmarkets.com. https://www.researchandmarkets.com/report/healthcare-chatbot?srsltid=AfmBOop8QqWGg6GQsy3HY6AGBaWKuj6jzYDD7X85rklDG6hMgvpWqoab</a:t>
            </a:r>
          </a:p>
          <a:p>
            <a:pPr algn="l" marL="367037" indent="-183519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247D"/>
                </a:solidFill>
                <a:latin typeface="Canva Sans"/>
                <a:ea typeface="Canva Sans"/>
                <a:cs typeface="Canva Sans"/>
                <a:sym typeface="Canva Sans"/>
              </a:rPr>
              <a:t>ScaleFocus. (2024). The Cost of Implementing AI in Healthcare: Key Insights I Scalefocus. Scalefocus. https://www.scalefocus.com/blog/the-cost-of-implementing-ai-in-healthcare-key-insights</a:t>
            </a:r>
          </a:p>
          <a:p>
            <a:pPr algn="l" marL="367037" indent="-183519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247D"/>
                </a:solidFill>
                <a:latin typeface="Canva Sans"/>
                <a:ea typeface="Canva Sans"/>
                <a:cs typeface="Canva Sans"/>
                <a:sym typeface="Canva Sans"/>
              </a:rPr>
              <a:t>South Korea: AI healthcare market size 2018-2023. (n.d.). Statista. https://www.statista.com/statistics/1131669/south-korea-ai-healthcare-market-size/</a:t>
            </a:r>
          </a:p>
          <a:p>
            <a:pPr algn="l" marL="367037" indent="-183519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247D"/>
                </a:solidFill>
                <a:latin typeface="Canva Sans"/>
                <a:ea typeface="Canva Sans"/>
                <a:cs typeface="Canva Sans"/>
                <a:sym typeface="Canva Sans"/>
              </a:rPr>
              <a:t>Start.io | Smartphone Users in Vietnam Audience. (2023). Start.io. https://www.start.io/audience/smartphone-users-in-vietnam</a:t>
            </a:r>
          </a:p>
          <a:p>
            <a:pPr algn="l" marL="367037" indent="-183519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247D"/>
                </a:solidFill>
                <a:latin typeface="Canva Sans"/>
                <a:ea typeface="Canva Sans"/>
                <a:cs typeface="Canva Sans"/>
                <a:sym typeface="Canva Sans"/>
              </a:rPr>
              <a:t>Thi Thao Nguyen, S., Yamamoto, E., Thi Ngoc Nguyen, M., Bao Le, H., Kariya, T., Mon Saw, Y., Duc Nguyen, C., &amp; Hamajima, N. (2018). Waiting time in the outpatient clinic at a national hospital in Vietnam. Nagoya Journal of Medical Science, 80(2), 227–239. https://doi.org/10.18999/nagjms.80.2.227</a:t>
            </a:r>
          </a:p>
          <a:p>
            <a:pPr algn="l" marL="367037" indent="-183519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247D"/>
                </a:solidFill>
                <a:latin typeface="Canva Sans"/>
                <a:ea typeface="Canva Sans"/>
                <a:cs typeface="Canva Sans"/>
                <a:sym typeface="Canva Sans"/>
              </a:rPr>
              <a:t>Trang chủ - Cổng thông tin Bộ Y tế. (2021). Moh.gov.vn. https://moh.gov.vn/</a:t>
            </a:r>
          </a:p>
          <a:p>
            <a:pPr algn="l" marL="367037" indent="-183519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247D"/>
                </a:solidFill>
                <a:latin typeface="Canva Sans"/>
                <a:ea typeface="Canva Sans"/>
                <a:cs typeface="Canva Sans"/>
                <a:sym typeface="Canva Sans"/>
              </a:rPr>
              <a:t>Vietnam Chatbot Marketing Market 2023 | Growth and Key Players. (2023). Kenresearch.com. https://www.kenresearch.com/industry-reports/vietnam-chatbot-marketing-market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00267" y="3771371"/>
            <a:ext cx="16139260" cy="16139260"/>
          </a:xfrm>
          <a:custGeom>
            <a:avLst/>
            <a:gdLst/>
            <a:ahLst/>
            <a:cxnLst/>
            <a:rect r="r" b="b" t="t" l="l"/>
            <a:pathLst>
              <a:path h="16139260" w="16139260">
                <a:moveTo>
                  <a:pt x="0" y="0"/>
                </a:moveTo>
                <a:lnTo>
                  <a:pt x="16139261" y="0"/>
                </a:lnTo>
                <a:lnTo>
                  <a:pt x="16139261" y="16139261"/>
                </a:lnTo>
                <a:lnTo>
                  <a:pt x="0" y="161392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32600" y="-1703373"/>
            <a:ext cx="6861649" cy="6861649"/>
          </a:xfrm>
          <a:custGeom>
            <a:avLst/>
            <a:gdLst/>
            <a:ahLst/>
            <a:cxnLst/>
            <a:rect r="r" b="b" t="t" l="l"/>
            <a:pathLst>
              <a:path h="6861649" w="6861649">
                <a:moveTo>
                  <a:pt x="0" y="0"/>
                </a:moveTo>
                <a:lnTo>
                  <a:pt x="6861649" y="0"/>
                </a:lnTo>
                <a:lnTo>
                  <a:pt x="6861649" y="6861649"/>
                </a:lnTo>
                <a:lnTo>
                  <a:pt x="0" y="68616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36089" y="1186408"/>
            <a:ext cx="706536" cy="797547"/>
          </a:xfrm>
          <a:custGeom>
            <a:avLst/>
            <a:gdLst/>
            <a:ahLst/>
            <a:cxnLst/>
            <a:rect r="r" b="b" t="t" l="l"/>
            <a:pathLst>
              <a:path h="797547" w="706536">
                <a:moveTo>
                  <a:pt x="0" y="0"/>
                </a:moveTo>
                <a:lnTo>
                  <a:pt x="706536" y="0"/>
                </a:lnTo>
                <a:lnTo>
                  <a:pt x="706536" y="797548"/>
                </a:lnTo>
                <a:lnTo>
                  <a:pt x="0" y="7975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465984" y="340547"/>
            <a:ext cx="6544442" cy="9635457"/>
          </a:xfrm>
          <a:custGeom>
            <a:avLst/>
            <a:gdLst/>
            <a:ahLst/>
            <a:cxnLst/>
            <a:rect r="r" b="b" t="t" l="l"/>
            <a:pathLst>
              <a:path h="9635457" w="6544442">
                <a:moveTo>
                  <a:pt x="0" y="0"/>
                </a:moveTo>
                <a:lnTo>
                  <a:pt x="6544442" y="0"/>
                </a:lnTo>
                <a:lnTo>
                  <a:pt x="6544442" y="9635457"/>
                </a:lnTo>
                <a:lnTo>
                  <a:pt x="0" y="96354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0423" t="0" r="-60423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736089" y="3136166"/>
            <a:ext cx="7548225" cy="2637077"/>
            <a:chOff x="0" y="0"/>
            <a:chExt cx="1730770" cy="6046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30770" cy="604668"/>
            </a:xfrm>
            <a:custGeom>
              <a:avLst/>
              <a:gdLst/>
              <a:ahLst/>
              <a:cxnLst/>
              <a:rect r="r" b="b" t="t" l="l"/>
              <a:pathLst>
                <a:path h="604668" w="1730770">
                  <a:moveTo>
                    <a:pt x="13334" y="0"/>
                  </a:moveTo>
                  <a:lnTo>
                    <a:pt x="1717436" y="0"/>
                  </a:lnTo>
                  <a:cubicBezTo>
                    <a:pt x="1724800" y="0"/>
                    <a:pt x="1730770" y="5970"/>
                    <a:pt x="1730770" y="13334"/>
                  </a:cubicBezTo>
                  <a:lnTo>
                    <a:pt x="1730770" y="591335"/>
                  </a:lnTo>
                  <a:cubicBezTo>
                    <a:pt x="1730770" y="598699"/>
                    <a:pt x="1724800" y="604668"/>
                    <a:pt x="1717436" y="604668"/>
                  </a:cubicBezTo>
                  <a:lnTo>
                    <a:pt x="13334" y="604668"/>
                  </a:lnTo>
                  <a:cubicBezTo>
                    <a:pt x="5970" y="604668"/>
                    <a:pt x="0" y="598699"/>
                    <a:pt x="0" y="591335"/>
                  </a:cubicBezTo>
                  <a:lnTo>
                    <a:pt x="0" y="13334"/>
                  </a:lnTo>
                  <a:cubicBezTo>
                    <a:pt x="0" y="5970"/>
                    <a:pt x="5970" y="0"/>
                    <a:pt x="1333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5066D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61925"/>
              <a:ext cx="1730770" cy="7665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007"/>
                </a:lnSpc>
                <a:spcBef>
                  <a:spcPct val="0"/>
                </a:spcBef>
              </a:pPr>
              <a:r>
                <a:rPr lang="en-US" b="true" sz="5719" strike="noStrike" u="none">
                  <a:solidFill>
                    <a:srgbClr val="05066D"/>
                  </a:solidFill>
                  <a:latin typeface="Poppins Ultra-Bold"/>
                  <a:ea typeface="Poppins Ultra-Bold"/>
                  <a:cs typeface="Poppins Ultra-Bold"/>
                  <a:sym typeface="Poppins Ultra-Bold"/>
                </a:rPr>
                <a:t>Thank you for your attention!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930276" y="5728043"/>
            <a:ext cx="7076139" cy="588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814"/>
              </a:lnSpc>
              <a:spcBef>
                <a:spcPct val="0"/>
              </a:spcBef>
            </a:pPr>
            <a:r>
              <a:rPr lang="en-US" b="true" sz="3438">
                <a:solidFill>
                  <a:srgbClr val="05066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Q&amp;A Session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29049" y="1320657"/>
            <a:ext cx="5762305" cy="490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7"/>
              </a:lnSpc>
            </a:pPr>
            <a:r>
              <a:rPr lang="en-US" b="true" sz="3006">
                <a:solidFill>
                  <a:srgbClr val="05066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GLOBAL HACKATHON 2025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03619" y="-6435461"/>
            <a:ext cx="11355339" cy="11355339"/>
          </a:xfrm>
          <a:custGeom>
            <a:avLst/>
            <a:gdLst/>
            <a:ahLst/>
            <a:cxnLst/>
            <a:rect r="r" b="b" t="t" l="l"/>
            <a:pathLst>
              <a:path h="11355339" w="11355339">
                <a:moveTo>
                  <a:pt x="0" y="0"/>
                </a:moveTo>
                <a:lnTo>
                  <a:pt x="11355339" y="0"/>
                </a:lnTo>
                <a:lnTo>
                  <a:pt x="11355339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E4EEFF">
                    <a:alpha val="80000"/>
                  </a:srgbClr>
                </a:gs>
                <a:gs pos="100000">
                  <a:srgbClr val="B0C5FF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1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363479" y="3086100"/>
            <a:ext cx="3590163" cy="4114800"/>
          </a:xfrm>
          <a:custGeom>
            <a:avLst/>
            <a:gdLst/>
            <a:ahLst/>
            <a:cxnLst/>
            <a:rect r="r" b="b" t="t" l="l"/>
            <a:pathLst>
              <a:path h="4114800" w="3590163">
                <a:moveTo>
                  <a:pt x="0" y="0"/>
                </a:moveTo>
                <a:lnTo>
                  <a:pt x="3590163" y="0"/>
                </a:lnTo>
                <a:lnTo>
                  <a:pt x="359016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373741" y="4332724"/>
            <a:ext cx="8550780" cy="140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98"/>
              </a:lnSpc>
              <a:spcBef>
                <a:spcPct val="0"/>
              </a:spcBef>
            </a:pPr>
            <a:r>
              <a:rPr lang="en-US" b="true" sz="7784">
                <a:solidFill>
                  <a:srgbClr val="05066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Appendix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6552512" y="469928"/>
            <a:ext cx="1128776" cy="1117545"/>
            <a:chOff x="0" y="0"/>
            <a:chExt cx="1505035" cy="149006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05035" cy="1490060"/>
            </a:xfrm>
            <a:custGeom>
              <a:avLst/>
              <a:gdLst/>
              <a:ahLst/>
              <a:cxnLst/>
              <a:rect r="r" b="b" t="t" l="l"/>
              <a:pathLst>
                <a:path h="1490060" w="1505035">
                  <a:moveTo>
                    <a:pt x="0" y="0"/>
                  </a:moveTo>
                  <a:lnTo>
                    <a:pt x="1505035" y="0"/>
                  </a:lnTo>
                  <a:lnTo>
                    <a:pt x="1505035" y="1490060"/>
                  </a:lnTo>
                  <a:lnTo>
                    <a:pt x="0" y="1490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 rot="0">
              <a:off x="386737" y="885559"/>
              <a:ext cx="731561" cy="75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2"/>
                </a:lnSpc>
              </a:pPr>
              <a:r>
                <a:rPr lang="en-US" sz="344">
                  <a:solidFill>
                    <a:srgbClr val="5B6BF5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AI Curer for Vietnam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325306" y="1028700"/>
          <a:ext cx="17637389" cy="9128583"/>
        </p:xfrm>
        <a:graphic>
          <a:graphicData uri="http://schemas.openxmlformats.org/drawingml/2006/table">
            <a:tbl>
              <a:tblPr/>
              <a:tblGrid>
                <a:gridCol w="5557908"/>
                <a:gridCol w="12079481"/>
              </a:tblGrid>
              <a:tr h="9947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b="true" sz="2199" spc="219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RISK IDENTIFICATION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47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b="true" sz="2299" spc="229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CONSEQUENCES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47D"/>
                    </a:solidFill>
                  </a:tcPr>
                </a:tc>
              </a:tr>
              <a:tr h="14060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19"/>
                        </a:lnSpc>
                        <a:defRPr/>
                      </a:pPr>
                      <a:r>
                        <a:rPr lang="en-US" b="true" sz="2199" spc="21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Broad idea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19"/>
                        </a:lnSpc>
                        <a:defRPr/>
                      </a:pPr>
                      <a:r>
                        <a:rPr lang="en-US" sz="2199" spc="21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Lead to unclear team’s objectives for the product and unclear structure for the whole project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0969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19"/>
                        </a:lnSpc>
                        <a:defRPr/>
                      </a:pPr>
                      <a:r>
                        <a:rPr lang="en-US" b="true" sz="2199" spc="219">
                          <a:solidFill>
                            <a:srgbClr val="000000"/>
                          </a:solidFill>
                          <a:latin typeface="Poppins Semi-Bold"/>
                          <a:ea typeface="Poppins Semi-Bold"/>
                          <a:cs typeface="Poppins Semi-Bold"/>
                          <a:sym typeface="Poppins Semi-Bold"/>
                        </a:rPr>
                        <a:t>Team’s unable to generate a prototype for the product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19"/>
                        </a:lnSpc>
                        <a:defRPr/>
                      </a:pPr>
                      <a:r>
                        <a:rPr lang="en-US" sz="2199" spc="21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Unpractical presentation because without a prototype, audience cannot understand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060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19"/>
                        </a:lnSpc>
                        <a:defRPr/>
                      </a:pPr>
                      <a:r>
                        <a:rPr lang="en-US" b="true" sz="2199" spc="219">
                          <a:solidFill>
                            <a:srgbClr val="000000"/>
                          </a:solidFill>
                          <a:latin typeface="Poppins Semi-Bold"/>
                          <a:ea typeface="Poppins Semi-Bold"/>
                          <a:cs typeface="Poppins Semi-Bold"/>
                          <a:sym typeface="Poppins Semi-Bold"/>
                        </a:rPr>
                        <a:t>Communication barrier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19"/>
                        </a:lnSpc>
                        <a:defRPr/>
                      </a:pPr>
                      <a:r>
                        <a:rPr lang="en-US" sz="2199" spc="21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Lack of mutual understanding, ideas and opinions might be under-transferred, team unable to work cohesively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660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19"/>
                        </a:lnSpc>
                        <a:defRPr/>
                      </a:pPr>
                      <a:r>
                        <a:rPr lang="en-US" b="true" sz="2199" spc="219">
                          <a:solidFill>
                            <a:srgbClr val="000000"/>
                          </a:solidFill>
                          <a:latin typeface="Poppins Semi-Bold"/>
                          <a:ea typeface="Poppins Semi-Bold"/>
                          <a:cs typeface="Poppins Semi-Bold"/>
                          <a:sym typeface="Poppins Semi-Bold"/>
                        </a:rPr>
                        <a:t>Unclear presentation content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19"/>
                        </a:lnSpc>
                        <a:defRPr/>
                      </a:pPr>
                      <a:r>
                        <a:rPr lang="en-US" sz="2199" spc="21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Lead to unclear deliveries and underperformance of team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729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79"/>
                        </a:lnSpc>
                        <a:defRPr/>
                      </a:pPr>
                      <a:r>
                        <a:rPr lang="en-US" b="true" sz="2299" spc="229">
                          <a:solidFill>
                            <a:srgbClr val="000000"/>
                          </a:solidFill>
                          <a:latin typeface="Poppins Semi-Bold"/>
                          <a:ea typeface="Poppins Semi-Bold"/>
                          <a:cs typeface="Poppins Semi-Bold"/>
                          <a:sym typeface="Poppins Semi-Bold"/>
                        </a:rPr>
                        <a:t>Time management skill is decreased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19"/>
                        </a:lnSpc>
                        <a:defRPr/>
                      </a:pPr>
                      <a:r>
                        <a:rPr lang="en-US" sz="2199" spc="21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Unable to submit slides on time, can lead to stress and team conflict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729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79"/>
                        </a:lnSpc>
                        <a:defRPr/>
                      </a:pPr>
                      <a:r>
                        <a:rPr lang="en-US" b="true" sz="2299" spc="229">
                          <a:solidFill>
                            <a:srgbClr val="000000"/>
                          </a:solidFill>
                          <a:latin typeface="Poppins Semi-Bold"/>
                          <a:ea typeface="Poppins Semi-Bold"/>
                          <a:cs typeface="Poppins Semi-Bold"/>
                          <a:sym typeface="Poppins Semi-Bold"/>
                        </a:rPr>
                        <a:t>Lack of synergy between members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19"/>
                        </a:lnSpc>
                        <a:defRPr/>
                      </a:pPr>
                      <a:r>
                        <a:rPr lang="en-US" sz="2199" spc="21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Miscommunication of ideas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028700" y="6985"/>
            <a:ext cx="16230600" cy="993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39"/>
              </a:lnSpc>
            </a:pPr>
            <a:r>
              <a:rPr lang="en-US" b="true" sz="5799" spc="173">
                <a:solidFill>
                  <a:srgbClr val="00247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RISK IDENTIFICATION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338817" y="551497"/>
            <a:ext cx="1851290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(Herberholz, 2020)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25875" y="578951"/>
            <a:ext cx="1323625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b="true" sz="6500">
                <a:solidFill>
                  <a:srgbClr val="00247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RISK SEVERITY MATRIX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4392539" y="3819789"/>
            <a:ext cx="2866761" cy="2647422"/>
            <a:chOff x="0" y="0"/>
            <a:chExt cx="3822348" cy="3529896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753637" y="267594"/>
              <a:ext cx="795469" cy="795469"/>
              <a:chOff x="0" y="0"/>
              <a:chExt cx="157130" cy="1571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57130" cy="157130"/>
              </a:xfrm>
              <a:custGeom>
                <a:avLst/>
                <a:gdLst/>
                <a:ahLst/>
                <a:cxnLst/>
                <a:rect r="r" b="b" t="t" l="l"/>
                <a:pathLst>
                  <a:path h="157130" w="157130">
                    <a:moveTo>
                      <a:pt x="0" y="0"/>
                    </a:moveTo>
                    <a:lnTo>
                      <a:pt x="157130" y="0"/>
                    </a:lnTo>
                    <a:lnTo>
                      <a:pt x="157130" y="157130"/>
                    </a:lnTo>
                    <a:lnTo>
                      <a:pt x="0" y="157130"/>
                    </a:lnTo>
                    <a:close/>
                  </a:path>
                </a:pathLst>
              </a:custGeom>
              <a:solidFill>
                <a:srgbClr val="7CD555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9525"/>
                <a:ext cx="157130" cy="16665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20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753637" y="1348084"/>
              <a:ext cx="795469" cy="795469"/>
              <a:chOff x="0" y="0"/>
              <a:chExt cx="157130" cy="15713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57130" cy="157130"/>
              </a:xfrm>
              <a:custGeom>
                <a:avLst/>
                <a:gdLst/>
                <a:ahLst/>
                <a:cxnLst/>
                <a:rect r="r" b="b" t="t" l="l"/>
                <a:pathLst>
                  <a:path h="157130" w="157130">
                    <a:moveTo>
                      <a:pt x="0" y="0"/>
                    </a:moveTo>
                    <a:lnTo>
                      <a:pt x="157130" y="0"/>
                    </a:lnTo>
                    <a:lnTo>
                      <a:pt x="157130" y="157130"/>
                    </a:lnTo>
                    <a:lnTo>
                      <a:pt x="0" y="157130"/>
                    </a:lnTo>
                    <a:close/>
                  </a:path>
                </a:pathLst>
              </a:custGeom>
              <a:solidFill>
                <a:srgbClr val="FDDC58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9525"/>
                <a:ext cx="157130" cy="16665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20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753637" y="2428574"/>
              <a:ext cx="795469" cy="795469"/>
              <a:chOff x="0" y="0"/>
              <a:chExt cx="157130" cy="15713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57130" cy="157130"/>
              </a:xfrm>
              <a:custGeom>
                <a:avLst/>
                <a:gdLst/>
                <a:ahLst/>
                <a:cxnLst/>
                <a:rect r="r" b="b" t="t" l="l"/>
                <a:pathLst>
                  <a:path h="157130" w="157130">
                    <a:moveTo>
                      <a:pt x="0" y="0"/>
                    </a:moveTo>
                    <a:lnTo>
                      <a:pt x="157130" y="0"/>
                    </a:lnTo>
                    <a:lnTo>
                      <a:pt x="157130" y="157130"/>
                    </a:lnTo>
                    <a:lnTo>
                      <a:pt x="0" y="157130"/>
                    </a:lnTo>
                    <a:close/>
                  </a:path>
                </a:pathLst>
              </a:custGeom>
              <a:solidFill>
                <a:srgbClr val="F95555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9525"/>
                <a:ext cx="157130" cy="16665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20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0"/>
              <a:ext cx="3822348" cy="3529896"/>
              <a:chOff x="0" y="0"/>
              <a:chExt cx="755032" cy="697263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755032" cy="697263"/>
              </a:xfrm>
              <a:custGeom>
                <a:avLst/>
                <a:gdLst/>
                <a:ahLst/>
                <a:cxnLst/>
                <a:rect r="r" b="b" t="t" l="l"/>
                <a:pathLst>
                  <a:path h="697263" w="755032">
                    <a:moveTo>
                      <a:pt x="137730" y="0"/>
                    </a:moveTo>
                    <a:lnTo>
                      <a:pt x="617302" y="0"/>
                    </a:lnTo>
                    <a:cubicBezTo>
                      <a:pt x="653830" y="0"/>
                      <a:pt x="688862" y="14511"/>
                      <a:pt x="714692" y="40340"/>
                    </a:cubicBezTo>
                    <a:cubicBezTo>
                      <a:pt x="740521" y="66169"/>
                      <a:pt x="755032" y="101201"/>
                      <a:pt x="755032" y="137730"/>
                    </a:cubicBezTo>
                    <a:lnTo>
                      <a:pt x="755032" y="559534"/>
                    </a:lnTo>
                    <a:cubicBezTo>
                      <a:pt x="755032" y="635600"/>
                      <a:pt x="693368" y="697263"/>
                      <a:pt x="617302" y="697263"/>
                    </a:cubicBezTo>
                    <a:lnTo>
                      <a:pt x="137730" y="697263"/>
                    </a:lnTo>
                    <a:cubicBezTo>
                      <a:pt x="101201" y="697263"/>
                      <a:pt x="66169" y="682753"/>
                      <a:pt x="40340" y="656923"/>
                    </a:cubicBezTo>
                    <a:cubicBezTo>
                      <a:pt x="14511" y="631094"/>
                      <a:pt x="0" y="596062"/>
                      <a:pt x="0" y="559534"/>
                    </a:cubicBezTo>
                    <a:lnTo>
                      <a:pt x="0" y="137730"/>
                    </a:lnTo>
                    <a:cubicBezTo>
                      <a:pt x="0" y="101201"/>
                      <a:pt x="14511" y="66169"/>
                      <a:pt x="40340" y="40340"/>
                    </a:cubicBezTo>
                    <a:cubicBezTo>
                      <a:pt x="66169" y="14511"/>
                      <a:pt x="101201" y="0"/>
                      <a:pt x="13773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rnd">
                <a:solidFill>
                  <a:srgbClr val="055B28"/>
                </a:solidFill>
                <a:prstDash val="dash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9525"/>
                <a:ext cx="755032" cy="70678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20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1949591" y="397570"/>
              <a:ext cx="640821" cy="4688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Low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949591" y="1478060"/>
              <a:ext cx="1379538" cy="4688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Medium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949591" y="2558551"/>
              <a:ext cx="763411" cy="4688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High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28700" y="1719944"/>
            <a:ext cx="12350089" cy="10624456"/>
            <a:chOff x="0" y="0"/>
            <a:chExt cx="16466786" cy="14165941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8071351" y="10051141"/>
              <a:ext cx="4114800" cy="4114800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20"/>
                  </a:lnSpc>
                </a:pPr>
              </a:p>
            </p:txBody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6466786" cy="10719201"/>
            </a:xfrm>
            <a:custGeom>
              <a:avLst/>
              <a:gdLst/>
              <a:ahLst/>
              <a:cxnLst/>
              <a:rect r="r" b="b" t="t" l="l"/>
              <a:pathLst>
                <a:path h="10719201" w="16466786">
                  <a:moveTo>
                    <a:pt x="0" y="0"/>
                  </a:moveTo>
                  <a:lnTo>
                    <a:pt x="16466786" y="0"/>
                  </a:lnTo>
                  <a:lnTo>
                    <a:pt x="16466786" y="10719201"/>
                  </a:lnTo>
                  <a:lnTo>
                    <a:pt x="0" y="107192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0764" t="0" r="-10934" b="-5161"/>
              </a:stretch>
            </a:blipFill>
          </p:spPr>
        </p:sp>
        <p:grpSp>
          <p:nvGrpSpPr>
            <p:cNvPr name="Group 24" id="24"/>
            <p:cNvGrpSpPr/>
            <p:nvPr/>
          </p:nvGrpSpPr>
          <p:grpSpPr>
            <a:xfrm rot="0">
              <a:off x="8749187" y="3922127"/>
              <a:ext cx="2491992" cy="1495989"/>
              <a:chOff x="0" y="0"/>
              <a:chExt cx="462464" cy="277626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462464" cy="277626"/>
              </a:xfrm>
              <a:custGeom>
                <a:avLst/>
                <a:gdLst/>
                <a:ahLst/>
                <a:cxnLst/>
                <a:rect r="r" b="b" t="t" l="l"/>
                <a:pathLst>
                  <a:path h="277626" w="462464">
                    <a:moveTo>
                      <a:pt x="0" y="0"/>
                    </a:moveTo>
                    <a:lnTo>
                      <a:pt x="462464" y="0"/>
                    </a:lnTo>
                    <a:lnTo>
                      <a:pt x="462464" y="277626"/>
                    </a:lnTo>
                    <a:lnTo>
                      <a:pt x="0" y="277626"/>
                    </a:lnTo>
                    <a:close/>
                  </a:path>
                </a:pathLst>
              </a:custGeom>
              <a:solidFill>
                <a:srgbClr val="FDDC58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47625"/>
                <a:ext cx="462464" cy="325251"/>
              </a:xfrm>
              <a:prstGeom prst="rect">
                <a:avLst/>
              </a:prstGeom>
            </p:spPr>
            <p:txBody>
              <a:bodyPr anchor="ctr" rtlCol="false" tIns="54071" lIns="54071" bIns="54071" rIns="54071"/>
              <a:lstStyle/>
              <a:p>
                <a:pPr algn="ctr">
                  <a:lnSpc>
                    <a:spcPts val="3560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8849814" y="5722046"/>
              <a:ext cx="1967079" cy="988870"/>
              <a:chOff x="0" y="0"/>
              <a:chExt cx="365051" cy="183515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365051" cy="183515"/>
              </a:xfrm>
              <a:custGeom>
                <a:avLst/>
                <a:gdLst/>
                <a:ahLst/>
                <a:cxnLst/>
                <a:rect r="r" b="b" t="t" l="l"/>
                <a:pathLst>
                  <a:path h="183515" w="365051">
                    <a:moveTo>
                      <a:pt x="0" y="0"/>
                    </a:moveTo>
                    <a:lnTo>
                      <a:pt x="365051" y="0"/>
                    </a:lnTo>
                    <a:lnTo>
                      <a:pt x="365051" y="183515"/>
                    </a:lnTo>
                    <a:lnTo>
                      <a:pt x="0" y="183515"/>
                    </a:lnTo>
                    <a:close/>
                  </a:path>
                </a:pathLst>
              </a:custGeom>
              <a:solidFill>
                <a:srgbClr val="FDDC58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47625"/>
                <a:ext cx="365051" cy="231140"/>
              </a:xfrm>
              <a:prstGeom prst="rect">
                <a:avLst/>
              </a:prstGeom>
            </p:spPr>
            <p:txBody>
              <a:bodyPr anchor="ctr" rtlCol="false" tIns="54071" lIns="54071" bIns="54071" rIns="54071"/>
              <a:lstStyle/>
              <a:p>
                <a:pPr algn="ctr">
                  <a:lnSpc>
                    <a:spcPts val="3560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11387702" y="2603949"/>
              <a:ext cx="2216379" cy="988870"/>
              <a:chOff x="0" y="0"/>
              <a:chExt cx="411316" cy="183515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411316" cy="183515"/>
              </a:xfrm>
              <a:custGeom>
                <a:avLst/>
                <a:gdLst/>
                <a:ahLst/>
                <a:cxnLst/>
                <a:rect r="r" b="b" t="t" l="l"/>
                <a:pathLst>
                  <a:path h="183515" w="411316">
                    <a:moveTo>
                      <a:pt x="0" y="0"/>
                    </a:moveTo>
                    <a:lnTo>
                      <a:pt x="411316" y="0"/>
                    </a:lnTo>
                    <a:lnTo>
                      <a:pt x="411316" y="183515"/>
                    </a:lnTo>
                    <a:lnTo>
                      <a:pt x="0" y="183515"/>
                    </a:lnTo>
                    <a:close/>
                  </a:path>
                </a:pathLst>
              </a:custGeom>
              <a:solidFill>
                <a:srgbClr val="F95555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47625"/>
                <a:ext cx="411316" cy="231140"/>
              </a:xfrm>
              <a:prstGeom prst="rect">
                <a:avLst/>
              </a:prstGeom>
            </p:spPr>
            <p:txBody>
              <a:bodyPr anchor="ctr" rtlCol="false" tIns="54071" lIns="54071" bIns="54071" rIns="54071"/>
              <a:lstStyle/>
              <a:p>
                <a:pPr algn="ctr">
                  <a:lnSpc>
                    <a:spcPts val="3560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13937774" y="2603949"/>
              <a:ext cx="2216379" cy="988870"/>
              <a:chOff x="0" y="0"/>
              <a:chExt cx="411316" cy="183515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411316" cy="183515"/>
              </a:xfrm>
              <a:custGeom>
                <a:avLst/>
                <a:gdLst/>
                <a:ahLst/>
                <a:cxnLst/>
                <a:rect r="r" b="b" t="t" l="l"/>
                <a:pathLst>
                  <a:path h="183515" w="411316">
                    <a:moveTo>
                      <a:pt x="0" y="0"/>
                    </a:moveTo>
                    <a:lnTo>
                      <a:pt x="411316" y="0"/>
                    </a:lnTo>
                    <a:lnTo>
                      <a:pt x="411316" y="183515"/>
                    </a:lnTo>
                    <a:lnTo>
                      <a:pt x="0" y="183515"/>
                    </a:lnTo>
                    <a:close/>
                  </a:path>
                </a:pathLst>
              </a:custGeom>
              <a:solidFill>
                <a:srgbClr val="F95555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47625"/>
                <a:ext cx="411316" cy="231140"/>
              </a:xfrm>
              <a:prstGeom prst="rect">
                <a:avLst/>
              </a:prstGeom>
            </p:spPr>
            <p:txBody>
              <a:bodyPr anchor="ctr" rtlCol="false" tIns="54071" lIns="54071" bIns="54071" rIns="54071"/>
              <a:lstStyle/>
              <a:p>
                <a:pPr algn="ctr">
                  <a:lnSpc>
                    <a:spcPts val="3560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13937774" y="4175686"/>
              <a:ext cx="2216379" cy="988870"/>
              <a:chOff x="0" y="0"/>
              <a:chExt cx="411316" cy="183515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11316" cy="183515"/>
              </a:xfrm>
              <a:custGeom>
                <a:avLst/>
                <a:gdLst/>
                <a:ahLst/>
                <a:cxnLst/>
                <a:rect r="r" b="b" t="t" l="l"/>
                <a:pathLst>
                  <a:path h="183515" w="411316">
                    <a:moveTo>
                      <a:pt x="0" y="0"/>
                    </a:moveTo>
                    <a:lnTo>
                      <a:pt x="411316" y="0"/>
                    </a:lnTo>
                    <a:lnTo>
                      <a:pt x="411316" y="183515"/>
                    </a:lnTo>
                    <a:lnTo>
                      <a:pt x="0" y="183515"/>
                    </a:lnTo>
                    <a:close/>
                  </a:path>
                </a:pathLst>
              </a:custGeom>
              <a:solidFill>
                <a:srgbClr val="F95555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47625"/>
                <a:ext cx="411316" cy="231140"/>
              </a:xfrm>
              <a:prstGeom prst="rect">
                <a:avLst/>
              </a:prstGeom>
            </p:spPr>
            <p:txBody>
              <a:bodyPr anchor="ctr" rtlCol="false" tIns="54071" lIns="54071" bIns="54071" rIns="54071"/>
              <a:lstStyle/>
              <a:p>
                <a:pPr algn="ctr">
                  <a:lnSpc>
                    <a:spcPts val="3560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6258863" y="7211769"/>
              <a:ext cx="2216379" cy="988870"/>
              <a:chOff x="0" y="0"/>
              <a:chExt cx="411316" cy="183515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411316" cy="183515"/>
              </a:xfrm>
              <a:custGeom>
                <a:avLst/>
                <a:gdLst/>
                <a:ahLst/>
                <a:cxnLst/>
                <a:rect r="r" b="b" t="t" l="l"/>
                <a:pathLst>
                  <a:path h="183515" w="411316">
                    <a:moveTo>
                      <a:pt x="0" y="0"/>
                    </a:moveTo>
                    <a:lnTo>
                      <a:pt x="411316" y="0"/>
                    </a:lnTo>
                    <a:lnTo>
                      <a:pt x="411316" y="183515"/>
                    </a:lnTo>
                    <a:lnTo>
                      <a:pt x="0" y="183515"/>
                    </a:lnTo>
                    <a:close/>
                  </a:path>
                </a:pathLst>
              </a:custGeom>
              <a:solidFill>
                <a:srgbClr val="7CD555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47625"/>
                <a:ext cx="411316" cy="231140"/>
              </a:xfrm>
              <a:prstGeom prst="rect">
                <a:avLst/>
              </a:prstGeom>
            </p:spPr>
            <p:txBody>
              <a:bodyPr anchor="ctr" rtlCol="false" tIns="54071" lIns="54071" bIns="54071" rIns="54071"/>
              <a:lstStyle/>
              <a:p>
                <a:pPr algn="ctr">
                  <a:lnSpc>
                    <a:spcPts val="3560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14062424" y="7211769"/>
              <a:ext cx="2091729" cy="988870"/>
              <a:chOff x="0" y="0"/>
              <a:chExt cx="388183" cy="183515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388183" cy="183515"/>
              </a:xfrm>
              <a:custGeom>
                <a:avLst/>
                <a:gdLst/>
                <a:ahLst/>
                <a:cxnLst/>
                <a:rect r="r" b="b" t="t" l="l"/>
                <a:pathLst>
                  <a:path h="183515" w="388183">
                    <a:moveTo>
                      <a:pt x="0" y="0"/>
                    </a:moveTo>
                    <a:lnTo>
                      <a:pt x="388183" y="0"/>
                    </a:lnTo>
                    <a:lnTo>
                      <a:pt x="388183" y="183515"/>
                    </a:lnTo>
                    <a:lnTo>
                      <a:pt x="0" y="183515"/>
                    </a:lnTo>
                    <a:close/>
                  </a:path>
                </a:pathLst>
              </a:custGeom>
              <a:solidFill>
                <a:srgbClr val="FDDC58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47625"/>
                <a:ext cx="388183" cy="231140"/>
              </a:xfrm>
              <a:prstGeom prst="rect">
                <a:avLst/>
              </a:prstGeom>
            </p:spPr>
            <p:txBody>
              <a:bodyPr anchor="ctr" rtlCol="false" tIns="54071" lIns="54071" bIns="54071" rIns="54071"/>
              <a:lstStyle/>
              <a:p>
                <a:pPr algn="ctr">
                  <a:lnSpc>
                    <a:spcPts val="3560"/>
                  </a:lnSpc>
                </a:pPr>
              </a:p>
            </p:txBody>
          </p:sp>
        </p:grpSp>
        <p:sp>
          <p:nvSpPr>
            <p:cNvPr name="TextBox 45" id="45"/>
            <p:cNvSpPr txBox="true"/>
            <p:nvPr/>
          </p:nvSpPr>
          <p:spPr>
            <a:xfrm rot="0">
              <a:off x="3862097" y="5700198"/>
              <a:ext cx="2091386" cy="9986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82"/>
                </a:lnSpc>
              </a:pPr>
              <a:r>
                <a:rPr lang="en-US" sz="1301" spc="130" b="true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Team unable to generate a prototype</a:t>
              </a: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6415403" y="2882343"/>
              <a:ext cx="2091386" cy="312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82"/>
                </a:lnSpc>
              </a:pPr>
              <a:r>
                <a:rPr lang="en-US" sz="1301" spc="130" b="true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lack of synergy</a:t>
              </a:r>
            </a:p>
          </p:txBody>
        </p:sp>
        <p:sp>
          <p:nvSpPr>
            <p:cNvPr name="TextBox 47" id="47"/>
            <p:cNvSpPr txBox="true"/>
            <p:nvPr/>
          </p:nvSpPr>
          <p:spPr>
            <a:xfrm rot="0">
              <a:off x="8952294" y="1292334"/>
              <a:ext cx="2091386" cy="3119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82"/>
                </a:lnSpc>
              </a:pPr>
              <a:r>
                <a:rPr lang="en-US" b="true" sz="1301" spc="13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Broad idea</a:t>
              </a:r>
            </a:p>
          </p:txBody>
        </p:sp>
        <p:sp>
          <p:nvSpPr>
            <p:cNvPr name="TextBox 48" id="48"/>
            <p:cNvSpPr txBox="true"/>
            <p:nvPr/>
          </p:nvSpPr>
          <p:spPr>
            <a:xfrm rot="0">
              <a:off x="11464285" y="7118238"/>
              <a:ext cx="2091386" cy="9986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82"/>
                </a:lnSpc>
              </a:pPr>
              <a:r>
                <a:rPr lang="en-US" sz="1301" spc="130" b="true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Unclear presentation content</a:t>
              </a:r>
            </a:p>
          </p:txBody>
        </p:sp>
        <p:sp>
          <p:nvSpPr>
            <p:cNvPr name="TextBox 49" id="49"/>
            <p:cNvSpPr txBox="true"/>
            <p:nvPr/>
          </p:nvSpPr>
          <p:spPr>
            <a:xfrm rot="0">
              <a:off x="8862536" y="4246554"/>
              <a:ext cx="2270902" cy="6554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82"/>
                </a:lnSpc>
              </a:pPr>
              <a:r>
                <a:rPr lang="en-US" sz="1301" spc="130" b="true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Communication barrier</a:t>
              </a:r>
            </a:p>
          </p:txBody>
        </p:sp>
        <p:sp>
          <p:nvSpPr>
            <p:cNvPr name="TextBox 50" id="50"/>
            <p:cNvSpPr txBox="true"/>
            <p:nvPr/>
          </p:nvSpPr>
          <p:spPr>
            <a:xfrm rot="0">
              <a:off x="14044825" y="4143365"/>
              <a:ext cx="2109328" cy="9986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82"/>
                </a:lnSpc>
              </a:pPr>
              <a:r>
                <a:rPr lang="en-US" sz="1301" spc="130" b="true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Time management is decreased</a:t>
              </a:r>
            </a:p>
          </p:txBody>
        </p:sp>
      </p:grpSp>
      <p:sp>
        <p:nvSpPr>
          <p:cNvPr name="TextBox 51" id="51"/>
          <p:cNvSpPr txBox="true"/>
          <p:nvPr/>
        </p:nvSpPr>
        <p:spPr>
          <a:xfrm rot="0">
            <a:off x="8470040" y="9795438"/>
            <a:ext cx="1347920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(Royer, 2000)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352862" y="1107872"/>
          <a:ext cx="17582277" cy="9055303"/>
        </p:xfrm>
        <a:graphic>
          <a:graphicData uri="http://schemas.openxmlformats.org/drawingml/2006/table">
            <a:tbl>
              <a:tblPr/>
              <a:tblGrid>
                <a:gridCol w="2939262"/>
                <a:gridCol w="3727407"/>
                <a:gridCol w="3927393"/>
                <a:gridCol w="4339687"/>
                <a:gridCol w="2648528"/>
              </a:tblGrid>
              <a:tr h="99478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b="true" sz="2299" spc="229">
                          <a:solidFill>
                            <a:srgbClr val="FFFFFF"/>
                          </a:solidFill>
                          <a:latin typeface="Poppins Ultra-Bold"/>
                          <a:ea typeface="Poppins Ultra-Bold"/>
                          <a:cs typeface="Poppins Ultra-Bold"/>
                          <a:sym typeface="Poppins Ultra-Bold"/>
                        </a:rPr>
                        <a:t>RISK EVENTS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47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b="true" sz="2299" spc="229">
                          <a:solidFill>
                            <a:srgbClr val="FFFFFF"/>
                          </a:solidFill>
                          <a:latin typeface="Poppins Ultra-Bold"/>
                          <a:ea typeface="Poppins Ultra-Bold"/>
                          <a:cs typeface="Poppins Ultra-Bold"/>
                          <a:sym typeface="Poppins Ultra-Bold"/>
                        </a:rPr>
                        <a:t>RESPONSES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47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b="true" sz="2299" spc="229">
                          <a:solidFill>
                            <a:srgbClr val="FFFFFF"/>
                          </a:solidFill>
                          <a:latin typeface="Poppins Ultra-Bold"/>
                          <a:ea typeface="Poppins Ultra-Bold"/>
                          <a:cs typeface="Poppins Ultra-Bold"/>
                          <a:sym typeface="Poppins Ultra-Bold"/>
                        </a:rPr>
                        <a:t>CONTIGENCY PLAN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47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b="true" sz="2299" spc="229">
                          <a:solidFill>
                            <a:srgbClr val="FFFFFF"/>
                          </a:solidFill>
                          <a:latin typeface="Poppins Ultra-Bold"/>
                          <a:ea typeface="Poppins Ultra-Bold"/>
                          <a:cs typeface="Poppins Ultra-Bold"/>
                          <a:sym typeface="Poppins Ultra-Bold"/>
                        </a:rPr>
                        <a:t>TRIGGERS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47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b="true" sz="2299" spc="229">
                          <a:solidFill>
                            <a:srgbClr val="FFFFFF"/>
                          </a:solidFill>
                          <a:latin typeface="Poppins Ultra-Bold"/>
                          <a:ea typeface="Poppins Ultra-Bold"/>
                          <a:cs typeface="Poppins Ultra-Bold"/>
                          <a:sym typeface="Poppins Ultra-Bold"/>
                        </a:rPr>
                        <a:t>P.I.C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47D"/>
                    </a:solidFill>
                  </a:tcPr>
                </a:tc>
              </a:tr>
              <a:tr h="26848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80"/>
                        </a:lnSpc>
                        <a:defRPr/>
                      </a:pPr>
                      <a:r>
                        <a:rPr lang="en-US" b="true" sz="1800" spc="17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Broad idea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1799" spc="17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Use bottom-up method: start from the customer and then climb up to the big picture of the story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1799" spc="17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Support from mentor: asking for idea references and steps to generate ideas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1799" spc="17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Broad topic, team’s careless consideration for ideas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b="true" sz="1799" spc="17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Team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8783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80"/>
                        </a:lnSpc>
                        <a:defRPr/>
                      </a:pPr>
                      <a:r>
                        <a:rPr lang="en-US" b="true" sz="1800" spc="17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Team’s unable to generate a prototype for the product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1799" spc="17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Divide tasks - 2 IT-majored members discuss and work together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1799" spc="17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The other 2 non-IT members responsible for evaluating the appearance, color, giving more comments on the prototype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1799" spc="17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 finished prototype needed longer than 3 days to run smoothly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b="true" sz="1799" spc="17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Tien, Hyeon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8783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80"/>
                        </a:lnSpc>
                        <a:defRPr/>
                      </a:pPr>
                      <a:r>
                        <a:rPr lang="en-US" b="true" sz="1800" spc="17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Communication barrier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1799" spc="17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Speak simple English, using notes, translators, hand gestures and body languages to describe. Very time-consuming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1799" spc="17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Ask for support from the mentor - translate our ideas into the other language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1799" spc="17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Vietnamese member who is not good at English, so do Korean members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b="true" sz="1799" spc="17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Team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C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028700" y="114732"/>
            <a:ext cx="16230600" cy="993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39"/>
              </a:lnSpc>
            </a:pPr>
            <a:r>
              <a:rPr lang="en-US" b="true" sz="5799" spc="173">
                <a:solidFill>
                  <a:srgbClr val="00247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RISK RESPONSE MATRIX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985343" y="620827"/>
            <a:ext cx="1820201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(Datta et al., 2001)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02926"/>
            <a:ext cx="16230600" cy="993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39"/>
              </a:lnSpc>
            </a:pPr>
            <a:r>
              <a:rPr lang="en-US" b="true" sz="5799" spc="173">
                <a:solidFill>
                  <a:srgbClr val="00247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RISK RESPONSE MATRIX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901195" y="1309021"/>
            <a:ext cx="1820201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(Datta et al., 2001)</a:t>
            </a:r>
          </a:p>
        </p:txBody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272317" y="2088833"/>
          <a:ext cx="17743365" cy="6848475"/>
        </p:xfrm>
        <a:graphic>
          <a:graphicData uri="http://schemas.openxmlformats.org/drawingml/2006/table">
            <a:tbl>
              <a:tblPr/>
              <a:tblGrid>
                <a:gridCol w="2827804"/>
                <a:gridCol w="3925566"/>
                <a:gridCol w="4579512"/>
                <a:gridCol w="3997333"/>
                <a:gridCol w="2413150"/>
              </a:tblGrid>
              <a:tr h="9961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b="true" sz="2299" spc="229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RISK EVENTS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47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b="true" sz="2299" spc="229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RESPONSES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47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b="true" sz="2299" spc="229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CONTIGENCY PLAN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47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b="true" sz="2299" spc="229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TRIGGERS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47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b="true" sz="2299" spc="229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P.I.C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47D"/>
                    </a:solidFill>
                  </a:tcPr>
                </a:tc>
              </a:tr>
              <a:tr h="159957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80"/>
                        </a:lnSpc>
                        <a:defRPr/>
                      </a:pPr>
                      <a:r>
                        <a:rPr lang="en-US" b="true" sz="1800" spc="17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Unclear presentation content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1799" spc="17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From the start-up idea, draw an BMC to visualise what are needed to say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1799" spc="17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Look up content for pitching online and take reference from them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1799" spc="17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Not enough members to discuss about the content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1799" spc="17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Nhien, Jong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493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80"/>
                        </a:lnSpc>
                        <a:defRPr/>
                      </a:pPr>
                      <a:r>
                        <a:rPr lang="en-US" b="true" sz="1800" spc="17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Time management skill is decreased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9"/>
                        </a:lnSpc>
                        <a:defRPr/>
                      </a:pPr>
                      <a:r>
                        <a:rPr lang="en-US" sz="1599" spc="15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Chop down tasks - what are needed to be done first and what are not the priority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9"/>
                        </a:lnSpc>
                        <a:defRPr/>
                      </a:pPr>
                      <a:r>
                        <a:rPr lang="en-US" sz="1599" spc="15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Do easy things first, difficult things will have more time to be solved and discussed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9"/>
                        </a:lnSpc>
                        <a:defRPr/>
                      </a:pPr>
                      <a:r>
                        <a:rPr lang="en-US" sz="1599" spc="15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Team is loaded with too many tasks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9"/>
                        </a:lnSpc>
                        <a:defRPr/>
                      </a:pPr>
                      <a:r>
                        <a:rPr lang="en-US" sz="1599" spc="15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Team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033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80"/>
                        </a:lnSpc>
                        <a:defRPr/>
                      </a:pPr>
                      <a:r>
                        <a:rPr lang="en-US" b="true" sz="1800" spc="17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Lack of synergy between members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9"/>
                        </a:lnSpc>
                        <a:defRPr/>
                      </a:pPr>
                      <a:r>
                        <a:rPr lang="en-US" sz="1599" spc="15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casually ask and support each other, making sure both sides know what to do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9"/>
                        </a:lnSpc>
                        <a:defRPr/>
                      </a:pPr>
                      <a:r>
                        <a:rPr lang="en-US" sz="1599" spc="15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Write names on the tasks that needed to be done and make brief descriptions for the tasks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9"/>
                        </a:lnSpc>
                        <a:defRPr/>
                      </a:pPr>
                      <a:r>
                        <a:rPr lang="en-US" sz="1599" spc="15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Divided skills - IT and non-IT making it difficult to integrate dicussions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59"/>
                        </a:lnSpc>
                        <a:defRPr/>
                      </a:pPr>
                      <a:r>
                        <a:rPr lang="en-US" sz="1599" spc="15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Team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CB4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E4EEFF">
                    <a:alpha val="80000"/>
                  </a:srgbClr>
                </a:gs>
                <a:gs pos="100000">
                  <a:srgbClr val="B0C5FF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1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003619" y="-6435461"/>
            <a:ext cx="11355339" cy="11355339"/>
          </a:xfrm>
          <a:custGeom>
            <a:avLst/>
            <a:gdLst/>
            <a:ahLst/>
            <a:cxnLst/>
            <a:rect r="r" b="b" t="t" l="l"/>
            <a:pathLst>
              <a:path h="11355339" w="11355339">
                <a:moveTo>
                  <a:pt x="0" y="0"/>
                </a:moveTo>
                <a:lnTo>
                  <a:pt x="11355339" y="0"/>
                </a:lnTo>
                <a:lnTo>
                  <a:pt x="11355339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552512" y="469928"/>
            <a:ext cx="1128776" cy="1117545"/>
            <a:chOff x="0" y="0"/>
            <a:chExt cx="1505035" cy="14900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05035" cy="1490060"/>
            </a:xfrm>
            <a:custGeom>
              <a:avLst/>
              <a:gdLst/>
              <a:ahLst/>
              <a:cxnLst/>
              <a:rect r="r" b="b" t="t" l="l"/>
              <a:pathLst>
                <a:path h="1490060" w="1505035">
                  <a:moveTo>
                    <a:pt x="0" y="0"/>
                  </a:moveTo>
                  <a:lnTo>
                    <a:pt x="1505035" y="0"/>
                  </a:lnTo>
                  <a:lnTo>
                    <a:pt x="1505035" y="1490060"/>
                  </a:lnTo>
                  <a:lnTo>
                    <a:pt x="0" y="1490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 rot="0">
              <a:off x="386737" y="885559"/>
              <a:ext cx="731561" cy="75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2"/>
                </a:lnSpc>
              </a:pPr>
              <a:r>
                <a:rPr lang="en-US" sz="344">
                  <a:solidFill>
                    <a:srgbClr val="5B6BF5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AI Curer for Vietnam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1938553"/>
            <a:ext cx="7633911" cy="7810499"/>
            <a:chOff x="0" y="0"/>
            <a:chExt cx="2010577" cy="205708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10577" cy="2057086"/>
            </a:xfrm>
            <a:custGeom>
              <a:avLst/>
              <a:gdLst/>
              <a:ahLst/>
              <a:cxnLst/>
              <a:rect r="r" b="b" t="t" l="l"/>
              <a:pathLst>
                <a:path h="2057086" w="2010577">
                  <a:moveTo>
                    <a:pt x="51722" y="0"/>
                  </a:moveTo>
                  <a:lnTo>
                    <a:pt x="1958856" y="0"/>
                  </a:lnTo>
                  <a:cubicBezTo>
                    <a:pt x="1972573" y="0"/>
                    <a:pt x="1985729" y="5449"/>
                    <a:pt x="1995428" y="15149"/>
                  </a:cubicBezTo>
                  <a:cubicBezTo>
                    <a:pt x="2005128" y="24849"/>
                    <a:pt x="2010577" y="38004"/>
                    <a:pt x="2010577" y="51722"/>
                  </a:cubicBezTo>
                  <a:lnTo>
                    <a:pt x="2010577" y="2005364"/>
                  </a:lnTo>
                  <a:cubicBezTo>
                    <a:pt x="2010577" y="2033930"/>
                    <a:pt x="1987421" y="2057086"/>
                    <a:pt x="1958856" y="2057086"/>
                  </a:cubicBezTo>
                  <a:lnTo>
                    <a:pt x="51722" y="2057086"/>
                  </a:lnTo>
                  <a:cubicBezTo>
                    <a:pt x="38004" y="2057086"/>
                    <a:pt x="24849" y="2051637"/>
                    <a:pt x="15149" y="2041937"/>
                  </a:cubicBezTo>
                  <a:cubicBezTo>
                    <a:pt x="5449" y="2032238"/>
                    <a:pt x="0" y="2019082"/>
                    <a:pt x="0" y="2005364"/>
                  </a:cubicBezTo>
                  <a:lnTo>
                    <a:pt x="0" y="51722"/>
                  </a:lnTo>
                  <a:cubicBezTo>
                    <a:pt x="0" y="38004"/>
                    <a:pt x="5449" y="24849"/>
                    <a:pt x="15149" y="15149"/>
                  </a:cubicBezTo>
                  <a:cubicBezTo>
                    <a:pt x="24849" y="5449"/>
                    <a:pt x="38004" y="0"/>
                    <a:pt x="51722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00247D"/>
              </a:solidFill>
              <a:prstDash val="dash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2010577" cy="21142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1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625389" y="1938553"/>
            <a:ext cx="7633911" cy="7810499"/>
            <a:chOff x="0" y="0"/>
            <a:chExt cx="2010577" cy="205708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10577" cy="2057086"/>
            </a:xfrm>
            <a:custGeom>
              <a:avLst/>
              <a:gdLst/>
              <a:ahLst/>
              <a:cxnLst/>
              <a:rect r="r" b="b" t="t" l="l"/>
              <a:pathLst>
                <a:path h="2057086" w="2010577">
                  <a:moveTo>
                    <a:pt x="51722" y="0"/>
                  </a:moveTo>
                  <a:lnTo>
                    <a:pt x="1958856" y="0"/>
                  </a:lnTo>
                  <a:cubicBezTo>
                    <a:pt x="1972573" y="0"/>
                    <a:pt x="1985729" y="5449"/>
                    <a:pt x="1995428" y="15149"/>
                  </a:cubicBezTo>
                  <a:cubicBezTo>
                    <a:pt x="2005128" y="24849"/>
                    <a:pt x="2010577" y="38004"/>
                    <a:pt x="2010577" y="51722"/>
                  </a:cubicBezTo>
                  <a:lnTo>
                    <a:pt x="2010577" y="2005364"/>
                  </a:lnTo>
                  <a:cubicBezTo>
                    <a:pt x="2010577" y="2033930"/>
                    <a:pt x="1987421" y="2057086"/>
                    <a:pt x="1958856" y="2057086"/>
                  </a:cubicBezTo>
                  <a:lnTo>
                    <a:pt x="51722" y="2057086"/>
                  </a:lnTo>
                  <a:cubicBezTo>
                    <a:pt x="38004" y="2057086"/>
                    <a:pt x="24849" y="2051637"/>
                    <a:pt x="15149" y="2041937"/>
                  </a:cubicBezTo>
                  <a:cubicBezTo>
                    <a:pt x="5449" y="2032238"/>
                    <a:pt x="0" y="2019082"/>
                    <a:pt x="0" y="2005364"/>
                  </a:cubicBezTo>
                  <a:lnTo>
                    <a:pt x="0" y="51722"/>
                  </a:lnTo>
                  <a:cubicBezTo>
                    <a:pt x="0" y="38004"/>
                    <a:pt x="5449" y="24849"/>
                    <a:pt x="15149" y="15149"/>
                  </a:cubicBezTo>
                  <a:cubicBezTo>
                    <a:pt x="24849" y="5449"/>
                    <a:pt x="38004" y="0"/>
                    <a:pt x="51722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00247D"/>
              </a:solidFill>
              <a:prstDash val="dash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2010577" cy="21142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1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230063" y="7044464"/>
            <a:ext cx="3594947" cy="2381652"/>
          </a:xfrm>
          <a:custGeom>
            <a:avLst/>
            <a:gdLst/>
            <a:ahLst/>
            <a:cxnLst/>
            <a:rect r="r" b="b" t="t" l="l"/>
            <a:pathLst>
              <a:path h="2381652" w="3594947">
                <a:moveTo>
                  <a:pt x="0" y="0"/>
                </a:moveTo>
                <a:lnTo>
                  <a:pt x="3594947" y="0"/>
                </a:lnTo>
                <a:lnTo>
                  <a:pt x="3594947" y="2381652"/>
                </a:lnTo>
                <a:lnTo>
                  <a:pt x="0" y="23816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886535" y="7044464"/>
            <a:ext cx="3574713" cy="2381652"/>
          </a:xfrm>
          <a:custGeom>
            <a:avLst/>
            <a:gdLst/>
            <a:ahLst/>
            <a:cxnLst/>
            <a:rect r="r" b="b" t="t" l="l"/>
            <a:pathLst>
              <a:path h="2381652" w="3574713">
                <a:moveTo>
                  <a:pt x="0" y="0"/>
                </a:moveTo>
                <a:lnTo>
                  <a:pt x="3574712" y="0"/>
                </a:lnTo>
                <a:lnTo>
                  <a:pt x="3574712" y="2381652"/>
                </a:lnTo>
                <a:lnTo>
                  <a:pt x="0" y="23816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067539" y="7044464"/>
            <a:ext cx="3896364" cy="2381652"/>
          </a:xfrm>
          <a:custGeom>
            <a:avLst/>
            <a:gdLst/>
            <a:ahLst/>
            <a:cxnLst/>
            <a:rect r="r" b="b" t="t" l="l"/>
            <a:pathLst>
              <a:path h="2381652" w="3896364">
                <a:moveTo>
                  <a:pt x="0" y="0"/>
                </a:moveTo>
                <a:lnTo>
                  <a:pt x="3896364" y="0"/>
                </a:lnTo>
                <a:lnTo>
                  <a:pt x="3896364" y="2381652"/>
                </a:lnTo>
                <a:lnTo>
                  <a:pt x="0" y="23816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2784253" y="5143500"/>
            <a:ext cx="4079918" cy="2381652"/>
          </a:xfrm>
          <a:custGeom>
            <a:avLst/>
            <a:gdLst/>
            <a:ahLst/>
            <a:cxnLst/>
            <a:rect r="r" b="b" t="t" l="l"/>
            <a:pathLst>
              <a:path h="2381652" w="4079918">
                <a:moveTo>
                  <a:pt x="0" y="0"/>
                </a:moveTo>
                <a:lnTo>
                  <a:pt x="4079919" y="0"/>
                </a:lnTo>
                <a:lnTo>
                  <a:pt x="4079919" y="2381652"/>
                </a:lnTo>
                <a:lnTo>
                  <a:pt x="0" y="23816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20" id="20"/>
          <p:cNvSpPr txBox="true"/>
          <p:nvPr/>
        </p:nvSpPr>
        <p:spPr>
          <a:xfrm rot="0">
            <a:off x="4868610" y="333391"/>
            <a:ext cx="8550780" cy="140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98"/>
              </a:lnSpc>
              <a:spcBef>
                <a:spcPct val="0"/>
              </a:spcBef>
            </a:pPr>
            <a:r>
              <a:rPr lang="en-US" b="true" sz="7784">
                <a:solidFill>
                  <a:srgbClr val="05066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Background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544084" y="2234523"/>
            <a:ext cx="5796521" cy="245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b="true" sz="3500">
                <a:solidFill>
                  <a:srgbClr val="05066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Vietnam </a:t>
            </a:r>
            <a:r>
              <a:rPr lang="en-US" sz="3500">
                <a:solidFill>
                  <a:srgbClr val="05066D"/>
                </a:solidFill>
                <a:latin typeface="Canva Sans"/>
                <a:ea typeface="Canva Sans"/>
                <a:cs typeface="Canva Sans"/>
                <a:sym typeface="Canva Sans"/>
              </a:rPr>
              <a:t>and </a:t>
            </a:r>
            <a:r>
              <a:rPr lang="en-US" b="true" sz="3500">
                <a:solidFill>
                  <a:srgbClr val="05066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South Korea </a:t>
            </a:r>
            <a:r>
              <a:rPr lang="en-US" sz="3500">
                <a:solidFill>
                  <a:srgbClr val="05066D"/>
                </a:solidFill>
                <a:latin typeface="Canva Sans"/>
                <a:ea typeface="Canva Sans"/>
                <a:cs typeface="Canva Sans"/>
                <a:sym typeface="Canva Sans"/>
              </a:rPr>
              <a:t>are two of the </a:t>
            </a:r>
            <a:r>
              <a:rPr lang="en-US" b="true" sz="3500">
                <a:solidFill>
                  <a:srgbClr val="05066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most hospital-populated countries </a:t>
            </a:r>
            <a:r>
              <a:rPr lang="en-US" sz="3500">
                <a:solidFill>
                  <a:srgbClr val="05066D"/>
                </a:solidFill>
                <a:latin typeface="Canva Sans"/>
                <a:ea typeface="Canva Sans"/>
                <a:cs typeface="Canva Sans"/>
                <a:sym typeface="Canva Sans"/>
              </a:rPr>
              <a:t>in the world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82993" y="2205948"/>
            <a:ext cx="6971233" cy="462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5250"/>
              </a:lnSpc>
              <a:buFont typeface="Arial"/>
              <a:buChar char="•"/>
            </a:pPr>
            <a:r>
              <a:rPr lang="en-US" b="true" sz="3500">
                <a:solidFill>
                  <a:srgbClr val="05066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1000 </a:t>
            </a:r>
            <a:r>
              <a:rPr lang="en-US" sz="3500">
                <a:solidFill>
                  <a:srgbClr val="05066D"/>
                </a:solidFill>
                <a:latin typeface="Canva Sans"/>
                <a:ea typeface="Canva Sans"/>
                <a:cs typeface="Canva Sans"/>
                <a:sym typeface="Canva Sans"/>
              </a:rPr>
              <a:t>outpatients/turn/day</a:t>
            </a:r>
          </a:p>
          <a:p>
            <a:pPr algn="l" marL="755651" indent="-377825" lvl="1">
              <a:lnSpc>
                <a:spcPts val="5250"/>
              </a:lnSpc>
              <a:buFont typeface="Arial"/>
              <a:buChar char="•"/>
            </a:pPr>
            <a:r>
              <a:rPr lang="en-US" b="true" sz="3500">
                <a:solidFill>
                  <a:srgbClr val="05066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21M </a:t>
            </a:r>
            <a:r>
              <a:rPr lang="en-US" sz="3500">
                <a:solidFill>
                  <a:srgbClr val="05066D"/>
                </a:solidFill>
                <a:latin typeface="Canva Sans"/>
                <a:ea typeface="Canva Sans"/>
                <a:cs typeface="Canva Sans"/>
                <a:sym typeface="Canva Sans"/>
              </a:rPr>
              <a:t>medical receipts</a:t>
            </a:r>
          </a:p>
          <a:p>
            <a:pPr algn="l" marL="755651" indent="-377825" lvl="1">
              <a:lnSpc>
                <a:spcPts val="5250"/>
              </a:lnSpc>
              <a:buFont typeface="Arial"/>
              <a:buChar char="•"/>
            </a:pPr>
            <a:r>
              <a:rPr lang="en-US" b="true" sz="3500">
                <a:solidFill>
                  <a:srgbClr val="05066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569kg </a:t>
            </a:r>
            <a:r>
              <a:rPr lang="en-US" sz="3500">
                <a:solidFill>
                  <a:srgbClr val="05066D"/>
                </a:solidFill>
                <a:latin typeface="Canva Sans"/>
                <a:ea typeface="Canva Sans"/>
                <a:cs typeface="Canva Sans"/>
                <a:sym typeface="Canva Sans"/>
              </a:rPr>
              <a:t>of woods are used to make the receipts</a:t>
            </a:r>
          </a:p>
          <a:p>
            <a:pPr algn="l" marL="755651" indent="-377825" lvl="1">
              <a:lnSpc>
                <a:spcPts val="5250"/>
              </a:lnSpc>
              <a:buFont typeface="Arial"/>
              <a:buChar char="•"/>
            </a:pPr>
            <a:r>
              <a:rPr lang="en-US" sz="3500">
                <a:solidFill>
                  <a:srgbClr val="05066D"/>
                </a:solidFill>
                <a:latin typeface="Canva Sans"/>
                <a:ea typeface="Canva Sans"/>
                <a:cs typeface="Canva Sans"/>
                <a:sym typeface="Canva Sans"/>
              </a:rPr>
              <a:t>Not mentioned water, chemical,...</a:t>
            </a:r>
          </a:p>
          <a:p>
            <a:pPr algn="l">
              <a:lnSpc>
                <a:spcPts val="5250"/>
              </a:lnSpc>
            </a:pPr>
            <a:r>
              <a:rPr lang="en-US" sz="3500" b="true">
                <a:solidFill>
                  <a:srgbClr val="05066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→ Devastating impacts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534017" y="6537919"/>
            <a:ext cx="5796521" cy="297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5066D"/>
                </a:solidFill>
                <a:latin typeface="Canva Sans"/>
                <a:ea typeface="Canva Sans"/>
                <a:cs typeface="Canva Sans"/>
                <a:sym typeface="Canva Sans"/>
              </a:rPr>
              <a:t>(Khuê Trần, 2019)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784253" y="9229725"/>
            <a:ext cx="5796521" cy="297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5066D"/>
                </a:solidFill>
                <a:latin typeface="Canva Sans"/>
                <a:ea typeface="Canva Sans"/>
                <a:cs typeface="Canva Sans"/>
                <a:sym typeface="Canva Sans"/>
              </a:rPr>
              <a:t>(Research, 2019)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4C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03499" y="6223128"/>
            <a:ext cx="8935030" cy="8935030"/>
          </a:xfrm>
          <a:custGeom>
            <a:avLst/>
            <a:gdLst/>
            <a:ahLst/>
            <a:cxnLst/>
            <a:rect r="r" b="b" t="t" l="l"/>
            <a:pathLst>
              <a:path h="8935030" w="8935030">
                <a:moveTo>
                  <a:pt x="0" y="0"/>
                </a:moveTo>
                <a:lnTo>
                  <a:pt x="8935030" y="0"/>
                </a:lnTo>
                <a:lnTo>
                  <a:pt x="8935030" y="8935030"/>
                </a:lnTo>
                <a:lnTo>
                  <a:pt x="0" y="8935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394211" y="-2802161"/>
            <a:ext cx="6788421" cy="6788421"/>
          </a:xfrm>
          <a:custGeom>
            <a:avLst/>
            <a:gdLst/>
            <a:ahLst/>
            <a:cxnLst/>
            <a:rect r="r" b="b" t="t" l="l"/>
            <a:pathLst>
              <a:path h="6788421" w="6788421">
                <a:moveTo>
                  <a:pt x="0" y="0"/>
                </a:moveTo>
                <a:lnTo>
                  <a:pt x="6788422" y="0"/>
                </a:lnTo>
                <a:lnTo>
                  <a:pt x="6788422" y="6788421"/>
                </a:lnTo>
                <a:lnTo>
                  <a:pt x="0" y="6788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12385" y="697745"/>
            <a:ext cx="15063229" cy="1218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498"/>
              </a:lnSpc>
              <a:spcBef>
                <a:spcPct val="0"/>
              </a:spcBef>
            </a:pPr>
            <a:r>
              <a:rPr lang="en-US" b="true" sz="6784">
                <a:solidFill>
                  <a:srgbClr val="05066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Current status in medical system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6994638" y="151262"/>
            <a:ext cx="1128776" cy="1117545"/>
            <a:chOff x="0" y="0"/>
            <a:chExt cx="1505035" cy="14900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05035" cy="1490060"/>
            </a:xfrm>
            <a:custGeom>
              <a:avLst/>
              <a:gdLst/>
              <a:ahLst/>
              <a:cxnLst/>
              <a:rect r="r" b="b" t="t" l="l"/>
              <a:pathLst>
                <a:path h="1490060" w="1505035">
                  <a:moveTo>
                    <a:pt x="0" y="0"/>
                  </a:moveTo>
                  <a:lnTo>
                    <a:pt x="1505035" y="0"/>
                  </a:lnTo>
                  <a:lnTo>
                    <a:pt x="1505035" y="1490060"/>
                  </a:lnTo>
                  <a:lnTo>
                    <a:pt x="0" y="1490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 rot="0">
              <a:off x="386737" y="885559"/>
              <a:ext cx="731561" cy="75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2"/>
                </a:lnSpc>
              </a:pPr>
              <a:r>
                <a:rPr lang="en-US" sz="344">
                  <a:solidFill>
                    <a:srgbClr val="5B6BF5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AI Curer for Vietnam</a:t>
              </a: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60077" y="1463311"/>
            <a:ext cx="8867761" cy="8922024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9900810" y="3919585"/>
            <a:ext cx="7358490" cy="307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true">
                <a:solidFill>
                  <a:srgbClr val="05066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Most visited outpatients </a:t>
            </a:r>
            <a:r>
              <a:rPr lang="en-US" sz="3500">
                <a:solidFill>
                  <a:srgbClr val="05066D"/>
                </a:solidFill>
                <a:latin typeface="Canva Sans"/>
                <a:ea typeface="Canva Sans"/>
                <a:cs typeface="Canva Sans"/>
                <a:sym typeface="Canva Sans"/>
              </a:rPr>
              <a:t>in hospital across Vietnam and S.Korea </a:t>
            </a:r>
            <a:r>
              <a:rPr lang="en-US" sz="3500" b="true">
                <a:solidFill>
                  <a:srgbClr val="05066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(thousand)</a:t>
            </a:r>
            <a:r>
              <a:rPr lang="en-US" sz="3500">
                <a:solidFill>
                  <a:srgbClr val="05066D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5066D"/>
                </a:solidFill>
                <a:latin typeface="Canva Sans"/>
                <a:ea typeface="Canva Sans"/>
                <a:cs typeface="Canva Sans"/>
                <a:sym typeface="Canva Sans"/>
              </a:rPr>
              <a:t>40 - 59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5066D"/>
                </a:solidFill>
                <a:latin typeface="Canva Sans"/>
                <a:ea typeface="Canva Sans"/>
                <a:cs typeface="Canva Sans"/>
                <a:sym typeface="Canva Sans"/>
              </a:rPr>
              <a:t>60 - 80 (Vietnam)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620700" y="6992985"/>
            <a:ext cx="6350314" cy="611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5066D"/>
                </a:solidFill>
                <a:latin typeface="Canva Sans"/>
                <a:ea typeface="Canva Sans"/>
                <a:cs typeface="Canva Sans"/>
                <a:sym typeface="Canva Sans"/>
              </a:rPr>
              <a:t>(Trang Chủ - Cổng Thông Tin Bộ Y Tế, 2023)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5066D"/>
                </a:solidFill>
                <a:latin typeface="Canva Sans"/>
                <a:ea typeface="Canva Sans"/>
                <a:cs typeface="Canva Sans"/>
                <a:sym typeface="Canva Sans"/>
              </a:rPr>
              <a:t>(Health Insurance Review &amp; Assessment Service, 2023)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4C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03499" y="6223128"/>
            <a:ext cx="8935030" cy="8935030"/>
          </a:xfrm>
          <a:custGeom>
            <a:avLst/>
            <a:gdLst/>
            <a:ahLst/>
            <a:cxnLst/>
            <a:rect r="r" b="b" t="t" l="l"/>
            <a:pathLst>
              <a:path h="8935030" w="8935030">
                <a:moveTo>
                  <a:pt x="0" y="0"/>
                </a:moveTo>
                <a:lnTo>
                  <a:pt x="8935030" y="0"/>
                </a:lnTo>
                <a:lnTo>
                  <a:pt x="8935030" y="8935030"/>
                </a:lnTo>
                <a:lnTo>
                  <a:pt x="0" y="8935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394211" y="-2802161"/>
            <a:ext cx="6788421" cy="6788421"/>
          </a:xfrm>
          <a:custGeom>
            <a:avLst/>
            <a:gdLst/>
            <a:ahLst/>
            <a:cxnLst/>
            <a:rect r="r" b="b" t="t" l="l"/>
            <a:pathLst>
              <a:path h="6788421" w="6788421">
                <a:moveTo>
                  <a:pt x="0" y="0"/>
                </a:moveTo>
                <a:lnTo>
                  <a:pt x="6788422" y="0"/>
                </a:lnTo>
                <a:lnTo>
                  <a:pt x="6788422" y="6788421"/>
                </a:lnTo>
                <a:lnTo>
                  <a:pt x="0" y="6788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994638" y="151262"/>
            <a:ext cx="1128776" cy="1117545"/>
            <a:chOff x="0" y="0"/>
            <a:chExt cx="1505035" cy="14900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05035" cy="1490060"/>
            </a:xfrm>
            <a:custGeom>
              <a:avLst/>
              <a:gdLst/>
              <a:ahLst/>
              <a:cxnLst/>
              <a:rect r="r" b="b" t="t" l="l"/>
              <a:pathLst>
                <a:path h="1490060" w="1505035">
                  <a:moveTo>
                    <a:pt x="0" y="0"/>
                  </a:moveTo>
                  <a:lnTo>
                    <a:pt x="1505035" y="0"/>
                  </a:lnTo>
                  <a:lnTo>
                    <a:pt x="1505035" y="1490060"/>
                  </a:lnTo>
                  <a:lnTo>
                    <a:pt x="0" y="1490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 rot="0">
              <a:off x="386737" y="885559"/>
              <a:ext cx="731561" cy="75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2"/>
                </a:lnSpc>
              </a:pPr>
              <a:r>
                <a:rPr lang="en-US" sz="344">
                  <a:solidFill>
                    <a:srgbClr val="5B6BF5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AI Curer for Vietnam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888816" y="2109309"/>
            <a:ext cx="5401681" cy="1371663"/>
          </a:xfrm>
          <a:custGeom>
            <a:avLst/>
            <a:gdLst/>
            <a:ahLst/>
            <a:cxnLst/>
            <a:rect r="r" b="b" t="t" l="l"/>
            <a:pathLst>
              <a:path h="1371663" w="5401681">
                <a:moveTo>
                  <a:pt x="0" y="0"/>
                </a:moveTo>
                <a:lnTo>
                  <a:pt x="5401681" y="0"/>
                </a:lnTo>
                <a:lnTo>
                  <a:pt x="5401681" y="1371663"/>
                </a:lnTo>
                <a:lnTo>
                  <a:pt x="0" y="13716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052156" y="4071589"/>
            <a:ext cx="4794835" cy="2988330"/>
          </a:xfrm>
          <a:custGeom>
            <a:avLst/>
            <a:gdLst/>
            <a:ahLst/>
            <a:cxnLst/>
            <a:rect r="r" b="b" t="t" l="l"/>
            <a:pathLst>
              <a:path h="2988330" w="4794835">
                <a:moveTo>
                  <a:pt x="0" y="0"/>
                </a:moveTo>
                <a:lnTo>
                  <a:pt x="4794836" y="0"/>
                </a:lnTo>
                <a:lnTo>
                  <a:pt x="4794836" y="2988331"/>
                </a:lnTo>
                <a:lnTo>
                  <a:pt x="0" y="29883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578430" y="3808522"/>
            <a:ext cx="6396852" cy="1033603"/>
          </a:xfrm>
          <a:custGeom>
            <a:avLst/>
            <a:gdLst/>
            <a:ahLst/>
            <a:cxnLst/>
            <a:rect r="r" b="b" t="t" l="l"/>
            <a:pathLst>
              <a:path h="1033603" w="6396852">
                <a:moveTo>
                  <a:pt x="0" y="0"/>
                </a:moveTo>
                <a:lnTo>
                  <a:pt x="6396852" y="0"/>
                </a:lnTo>
                <a:lnTo>
                  <a:pt x="6396852" y="1033602"/>
                </a:lnTo>
                <a:lnTo>
                  <a:pt x="0" y="10336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624016" y="5285993"/>
            <a:ext cx="2509466" cy="2342168"/>
          </a:xfrm>
          <a:custGeom>
            <a:avLst/>
            <a:gdLst/>
            <a:ahLst/>
            <a:cxnLst/>
            <a:rect r="r" b="b" t="t" l="l"/>
            <a:pathLst>
              <a:path h="2342168" w="2509466">
                <a:moveTo>
                  <a:pt x="0" y="0"/>
                </a:moveTo>
                <a:lnTo>
                  <a:pt x="2509465" y="0"/>
                </a:lnTo>
                <a:lnTo>
                  <a:pt x="2509465" y="2342168"/>
                </a:lnTo>
                <a:lnTo>
                  <a:pt x="0" y="23421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6088" t="-32569" r="-54748" b="-36852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454064" y="6114119"/>
            <a:ext cx="2169951" cy="2169951"/>
          </a:xfrm>
          <a:custGeom>
            <a:avLst/>
            <a:gdLst/>
            <a:ahLst/>
            <a:cxnLst/>
            <a:rect r="r" b="b" t="t" l="l"/>
            <a:pathLst>
              <a:path h="2169951" w="2169951">
                <a:moveTo>
                  <a:pt x="0" y="0"/>
                </a:moveTo>
                <a:lnTo>
                  <a:pt x="2169952" y="0"/>
                </a:lnTo>
                <a:lnTo>
                  <a:pt x="2169952" y="2169951"/>
                </a:lnTo>
                <a:lnTo>
                  <a:pt x="0" y="21699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919755" y="7818381"/>
            <a:ext cx="5051259" cy="1762067"/>
          </a:xfrm>
          <a:custGeom>
            <a:avLst/>
            <a:gdLst/>
            <a:ahLst/>
            <a:cxnLst/>
            <a:rect r="r" b="b" t="t" l="l"/>
            <a:pathLst>
              <a:path h="1762067" w="5051259">
                <a:moveTo>
                  <a:pt x="0" y="0"/>
                </a:moveTo>
                <a:lnTo>
                  <a:pt x="5051259" y="0"/>
                </a:lnTo>
                <a:lnTo>
                  <a:pt x="5051259" y="1762067"/>
                </a:lnTo>
                <a:lnTo>
                  <a:pt x="0" y="17620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64692" t="-129434" r="-59039" b="-131332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28700" y="2314910"/>
            <a:ext cx="6643797" cy="3529969"/>
            <a:chOff x="0" y="0"/>
            <a:chExt cx="1749807" cy="92970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49807" cy="929704"/>
            </a:xfrm>
            <a:custGeom>
              <a:avLst/>
              <a:gdLst/>
              <a:ahLst/>
              <a:cxnLst/>
              <a:rect r="r" b="b" t="t" l="l"/>
              <a:pathLst>
                <a:path h="929704" w="1749807">
                  <a:moveTo>
                    <a:pt x="59430" y="0"/>
                  </a:moveTo>
                  <a:lnTo>
                    <a:pt x="1690377" y="0"/>
                  </a:lnTo>
                  <a:cubicBezTo>
                    <a:pt x="1706139" y="0"/>
                    <a:pt x="1721255" y="6261"/>
                    <a:pt x="1732400" y="17407"/>
                  </a:cubicBezTo>
                  <a:cubicBezTo>
                    <a:pt x="1743545" y="28552"/>
                    <a:pt x="1749807" y="43668"/>
                    <a:pt x="1749807" y="59430"/>
                  </a:cubicBezTo>
                  <a:lnTo>
                    <a:pt x="1749807" y="870274"/>
                  </a:lnTo>
                  <a:cubicBezTo>
                    <a:pt x="1749807" y="903096"/>
                    <a:pt x="1723199" y="929704"/>
                    <a:pt x="1690377" y="929704"/>
                  </a:cubicBezTo>
                  <a:lnTo>
                    <a:pt x="59430" y="929704"/>
                  </a:lnTo>
                  <a:cubicBezTo>
                    <a:pt x="26608" y="929704"/>
                    <a:pt x="0" y="903096"/>
                    <a:pt x="0" y="870274"/>
                  </a:cubicBezTo>
                  <a:lnTo>
                    <a:pt x="0" y="59430"/>
                  </a:lnTo>
                  <a:cubicBezTo>
                    <a:pt x="0" y="26608"/>
                    <a:pt x="26608" y="0"/>
                    <a:pt x="59430" y="0"/>
                  </a:cubicBezTo>
                  <a:close/>
                </a:path>
              </a:pathLst>
            </a:custGeom>
            <a:solidFill>
              <a:srgbClr val="00247D"/>
            </a:solidFill>
            <a:ln w="66675" cap="rnd">
              <a:solidFill>
                <a:srgbClr val="00C4CC"/>
              </a:solidFill>
              <a:prstDash val="dash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749807" cy="9868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1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28700" y="6223128"/>
            <a:ext cx="4512464" cy="3529969"/>
            <a:chOff x="0" y="0"/>
            <a:chExt cx="1188468" cy="92970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88468" cy="929704"/>
            </a:xfrm>
            <a:custGeom>
              <a:avLst/>
              <a:gdLst/>
              <a:ahLst/>
              <a:cxnLst/>
              <a:rect r="r" b="b" t="t" l="l"/>
              <a:pathLst>
                <a:path h="929704" w="1188468">
                  <a:moveTo>
                    <a:pt x="87499" y="0"/>
                  </a:moveTo>
                  <a:lnTo>
                    <a:pt x="1100968" y="0"/>
                  </a:lnTo>
                  <a:cubicBezTo>
                    <a:pt x="1149293" y="0"/>
                    <a:pt x="1188468" y="39175"/>
                    <a:pt x="1188468" y="87499"/>
                  </a:cubicBezTo>
                  <a:lnTo>
                    <a:pt x="1188468" y="842204"/>
                  </a:lnTo>
                  <a:cubicBezTo>
                    <a:pt x="1188468" y="890529"/>
                    <a:pt x="1149293" y="929704"/>
                    <a:pt x="1100968" y="929704"/>
                  </a:cubicBezTo>
                  <a:lnTo>
                    <a:pt x="87499" y="929704"/>
                  </a:lnTo>
                  <a:cubicBezTo>
                    <a:pt x="39175" y="929704"/>
                    <a:pt x="0" y="890529"/>
                    <a:pt x="0" y="842204"/>
                  </a:cubicBezTo>
                  <a:lnTo>
                    <a:pt x="0" y="87499"/>
                  </a:lnTo>
                  <a:cubicBezTo>
                    <a:pt x="0" y="39175"/>
                    <a:pt x="39175" y="0"/>
                    <a:pt x="87499" y="0"/>
                  </a:cubicBezTo>
                  <a:close/>
                </a:path>
              </a:pathLst>
            </a:custGeom>
            <a:solidFill>
              <a:srgbClr val="00247D"/>
            </a:solidFill>
            <a:ln w="66675" cap="rnd">
              <a:solidFill>
                <a:srgbClr val="00C4CC"/>
              </a:solidFill>
              <a:prstDash val="dash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188468" cy="9868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1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855489" y="6223128"/>
            <a:ext cx="4462190" cy="3529969"/>
            <a:chOff x="0" y="0"/>
            <a:chExt cx="1175227" cy="92970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75227" cy="929704"/>
            </a:xfrm>
            <a:custGeom>
              <a:avLst/>
              <a:gdLst/>
              <a:ahLst/>
              <a:cxnLst/>
              <a:rect r="r" b="b" t="t" l="l"/>
              <a:pathLst>
                <a:path h="929704" w="1175227">
                  <a:moveTo>
                    <a:pt x="88485" y="0"/>
                  </a:moveTo>
                  <a:lnTo>
                    <a:pt x="1086742" y="0"/>
                  </a:lnTo>
                  <a:cubicBezTo>
                    <a:pt x="1135611" y="0"/>
                    <a:pt x="1175227" y="39616"/>
                    <a:pt x="1175227" y="88485"/>
                  </a:cubicBezTo>
                  <a:lnTo>
                    <a:pt x="1175227" y="841219"/>
                  </a:lnTo>
                  <a:cubicBezTo>
                    <a:pt x="1175227" y="890088"/>
                    <a:pt x="1135611" y="929704"/>
                    <a:pt x="1086742" y="929704"/>
                  </a:cubicBezTo>
                  <a:lnTo>
                    <a:pt x="88485" y="929704"/>
                  </a:lnTo>
                  <a:cubicBezTo>
                    <a:pt x="39616" y="929704"/>
                    <a:pt x="0" y="890088"/>
                    <a:pt x="0" y="841219"/>
                  </a:cubicBezTo>
                  <a:lnTo>
                    <a:pt x="0" y="88485"/>
                  </a:lnTo>
                  <a:cubicBezTo>
                    <a:pt x="0" y="39616"/>
                    <a:pt x="39616" y="0"/>
                    <a:pt x="88485" y="0"/>
                  </a:cubicBezTo>
                  <a:close/>
                </a:path>
              </a:pathLst>
            </a:custGeom>
            <a:solidFill>
              <a:srgbClr val="00247D"/>
            </a:solidFill>
            <a:ln w="66675" cap="rnd">
              <a:solidFill>
                <a:srgbClr val="00C4CC"/>
              </a:solidFill>
              <a:prstDash val="dash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175227" cy="9868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1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476447" y="2893421"/>
            <a:ext cx="2334387" cy="2372947"/>
          </a:xfrm>
          <a:custGeom>
            <a:avLst/>
            <a:gdLst/>
            <a:ahLst/>
            <a:cxnLst/>
            <a:rect r="r" b="b" t="t" l="l"/>
            <a:pathLst>
              <a:path h="2372947" w="2334387">
                <a:moveTo>
                  <a:pt x="0" y="0"/>
                </a:moveTo>
                <a:lnTo>
                  <a:pt x="2334387" y="0"/>
                </a:lnTo>
                <a:lnTo>
                  <a:pt x="2334387" y="2372947"/>
                </a:lnTo>
                <a:lnTo>
                  <a:pt x="0" y="237294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612385" y="697745"/>
            <a:ext cx="15063229" cy="1218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498"/>
              </a:lnSpc>
              <a:spcBef>
                <a:spcPct val="0"/>
              </a:spcBef>
            </a:pPr>
            <a:r>
              <a:rPr lang="en-US" b="true" sz="6784">
                <a:solidFill>
                  <a:srgbClr val="05066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Current status in medical system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150358" y="3128982"/>
            <a:ext cx="3044341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b="true" sz="3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AI-powered implications outburst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62761" y="6730704"/>
            <a:ext cx="3044341" cy="92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b="true" sz="54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$0.03Bil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00578" y="7723497"/>
            <a:ext cx="4168707" cy="869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Vietnam AI in Healthcare market 2022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564413" y="6730704"/>
            <a:ext cx="3044341" cy="92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b="true" sz="54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$0.1Bil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004178" y="7723497"/>
            <a:ext cx="4168707" cy="869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South Korea’s AI in Healthcare market 2022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111668" y="8865861"/>
            <a:ext cx="3953729" cy="611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(South Korea: AI Healthcare Market Size 2018-2023, n.d.)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8700" y="8865861"/>
            <a:ext cx="4453994" cy="611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(Vietnam Chatbot Marketing Market 2023 | Growth and Key Players, 2023)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884670" y="4990586"/>
            <a:ext cx="4453994" cy="297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(Insights10, 2022)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03619" y="-6435461"/>
            <a:ext cx="11355339" cy="11355339"/>
          </a:xfrm>
          <a:custGeom>
            <a:avLst/>
            <a:gdLst/>
            <a:ahLst/>
            <a:cxnLst/>
            <a:rect r="r" b="b" t="t" l="l"/>
            <a:pathLst>
              <a:path h="11355339" w="11355339">
                <a:moveTo>
                  <a:pt x="0" y="0"/>
                </a:moveTo>
                <a:lnTo>
                  <a:pt x="11355339" y="0"/>
                </a:lnTo>
                <a:lnTo>
                  <a:pt x="11355339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E4EEFF">
                    <a:alpha val="80000"/>
                  </a:srgbClr>
                </a:gs>
                <a:gs pos="100000">
                  <a:srgbClr val="B0C5FF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1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639560" y="3086100"/>
            <a:ext cx="3502723" cy="4114800"/>
          </a:xfrm>
          <a:custGeom>
            <a:avLst/>
            <a:gdLst/>
            <a:ahLst/>
            <a:cxnLst/>
            <a:rect r="r" b="b" t="t" l="l"/>
            <a:pathLst>
              <a:path h="4114800" w="3502723">
                <a:moveTo>
                  <a:pt x="0" y="0"/>
                </a:moveTo>
                <a:lnTo>
                  <a:pt x="3502724" y="0"/>
                </a:lnTo>
                <a:lnTo>
                  <a:pt x="35027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097659" y="4332724"/>
            <a:ext cx="8550780" cy="140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98"/>
              </a:lnSpc>
              <a:spcBef>
                <a:spcPct val="0"/>
              </a:spcBef>
            </a:pPr>
            <a:r>
              <a:rPr lang="en-US" b="true" sz="7784">
                <a:solidFill>
                  <a:srgbClr val="05066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Solution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6552512" y="469928"/>
            <a:ext cx="1128776" cy="1117545"/>
            <a:chOff x="0" y="0"/>
            <a:chExt cx="1505035" cy="149006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05035" cy="1490060"/>
            </a:xfrm>
            <a:custGeom>
              <a:avLst/>
              <a:gdLst/>
              <a:ahLst/>
              <a:cxnLst/>
              <a:rect r="r" b="b" t="t" l="l"/>
              <a:pathLst>
                <a:path h="1490060" w="1505035">
                  <a:moveTo>
                    <a:pt x="0" y="0"/>
                  </a:moveTo>
                  <a:lnTo>
                    <a:pt x="1505035" y="0"/>
                  </a:lnTo>
                  <a:lnTo>
                    <a:pt x="1505035" y="1490060"/>
                  </a:lnTo>
                  <a:lnTo>
                    <a:pt x="0" y="1490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 rot="0">
              <a:off x="386737" y="885559"/>
              <a:ext cx="731561" cy="75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2"/>
                </a:lnSpc>
              </a:pPr>
              <a:r>
                <a:rPr lang="en-US" sz="344">
                  <a:solidFill>
                    <a:srgbClr val="5B6BF5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AI Curer for Vietnam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E4EEFF">
                    <a:alpha val="80000"/>
                  </a:srgbClr>
                </a:gs>
                <a:gs pos="100000">
                  <a:srgbClr val="B0C5FF">
                    <a:alpha val="8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1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401942" y="323348"/>
            <a:ext cx="4771950" cy="9640304"/>
            <a:chOff x="0" y="0"/>
            <a:chExt cx="6362600" cy="128537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45896" y="296266"/>
              <a:ext cx="5670808" cy="12261207"/>
            </a:xfrm>
            <a:custGeom>
              <a:avLst/>
              <a:gdLst/>
              <a:ahLst/>
              <a:cxnLst/>
              <a:rect r="r" b="b" t="t" l="l"/>
              <a:pathLst>
                <a:path h="12261207" w="5670808">
                  <a:moveTo>
                    <a:pt x="0" y="0"/>
                  </a:moveTo>
                  <a:lnTo>
                    <a:pt x="5670808" y="0"/>
                  </a:lnTo>
                  <a:lnTo>
                    <a:pt x="5670808" y="12261206"/>
                  </a:lnTo>
                  <a:lnTo>
                    <a:pt x="0" y="122612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62600" cy="12853738"/>
            </a:xfrm>
            <a:custGeom>
              <a:avLst/>
              <a:gdLst/>
              <a:ahLst/>
              <a:cxnLst/>
              <a:rect r="r" b="b" t="t" l="l"/>
              <a:pathLst>
                <a:path h="12853738" w="6362600">
                  <a:moveTo>
                    <a:pt x="0" y="0"/>
                  </a:moveTo>
                  <a:lnTo>
                    <a:pt x="6362600" y="0"/>
                  </a:lnTo>
                  <a:lnTo>
                    <a:pt x="6362600" y="12853738"/>
                  </a:lnTo>
                  <a:lnTo>
                    <a:pt x="0" y="12853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838200"/>
            <a:ext cx="13333363" cy="11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100"/>
              </a:lnSpc>
              <a:spcBef>
                <a:spcPct val="0"/>
              </a:spcBef>
            </a:pPr>
            <a:r>
              <a:rPr lang="en-US" b="true" sz="6500">
                <a:solidFill>
                  <a:srgbClr val="05066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AI CURER FOR VIETNAM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098800"/>
            <a:ext cx="9543952" cy="6159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7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5066D"/>
                </a:solidFill>
                <a:latin typeface="Canva Sans"/>
                <a:ea typeface="Canva Sans"/>
                <a:cs typeface="Canva Sans"/>
                <a:sym typeface="Canva Sans"/>
              </a:rPr>
              <a:t>Shortened as </a:t>
            </a:r>
            <a:r>
              <a:rPr lang="en-US" b="true" sz="3499">
                <a:solidFill>
                  <a:srgbClr val="05066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A.C.V</a:t>
            </a:r>
          </a:p>
          <a:p>
            <a:pPr algn="l">
              <a:lnSpc>
                <a:spcPts val="4899"/>
              </a:lnSpc>
            </a:pPr>
          </a:p>
          <a:p>
            <a:pPr algn="l" marL="755647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5066D"/>
                </a:solidFill>
                <a:latin typeface="Canva Sans"/>
                <a:ea typeface="Canva Sans"/>
                <a:cs typeface="Canva Sans"/>
                <a:sym typeface="Canva Sans"/>
              </a:rPr>
              <a:t>Using </a:t>
            </a:r>
            <a:r>
              <a:rPr lang="en-US" b="true" sz="3499">
                <a:solidFill>
                  <a:srgbClr val="05066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Chat GPT 4.o Mini</a:t>
            </a:r>
          </a:p>
          <a:p>
            <a:pPr algn="l">
              <a:lnSpc>
                <a:spcPts val="4899"/>
              </a:lnSpc>
            </a:pPr>
          </a:p>
          <a:p>
            <a:pPr algn="l" marL="755647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5066D"/>
                </a:solidFill>
                <a:latin typeface="Canva Sans"/>
                <a:ea typeface="Canva Sans"/>
                <a:cs typeface="Canva Sans"/>
                <a:sym typeface="Canva Sans"/>
              </a:rPr>
              <a:t>AI platform for daily </a:t>
            </a:r>
            <a:r>
              <a:rPr lang="en-US" b="true" sz="3499">
                <a:solidFill>
                  <a:srgbClr val="05066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medical questions</a:t>
            </a:r>
          </a:p>
          <a:p>
            <a:pPr algn="l">
              <a:lnSpc>
                <a:spcPts val="4899"/>
              </a:lnSpc>
            </a:pPr>
          </a:p>
          <a:p>
            <a:pPr algn="l" marL="755647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5066D"/>
                </a:solidFill>
                <a:latin typeface="Canva Sans"/>
                <a:ea typeface="Canva Sans"/>
                <a:cs typeface="Canva Sans"/>
                <a:sym typeface="Canva Sans"/>
              </a:rPr>
              <a:t>Prevent unnecessary hospital visit - </a:t>
            </a:r>
            <a:r>
              <a:rPr lang="en-US" b="true" sz="3499">
                <a:solidFill>
                  <a:srgbClr val="05066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save your money!</a:t>
            </a:r>
          </a:p>
          <a:p>
            <a:pPr algn="l">
              <a:lnSpc>
                <a:spcPts val="4899"/>
              </a:lnSpc>
            </a:pPr>
          </a:p>
          <a:p>
            <a:pPr algn="l" marL="755647" indent="-377824" lvl="1">
              <a:lnSpc>
                <a:spcPts val="4899"/>
              </a:lnSpc>
              <a:spcBef>
                <a:spcPct val="0"/>
              </a:spcBef>
              <a:buFont typeface="Arial"/>
              <a:buChar char="•"/>
            </a:pPr>
            <a:r>
              <a:rPr lang="en-US" sz="3499">
                <a:solidFill>
                  <a:srgbClr val="05066D"/>
                </a:solidFill>
                <a:latin typeface="Canva Sans"/>
                <a:ea typeface="Canva Sans"/>
                <a:cs typeface="Canva Sans"/>
                <a:sym typeface="Canva Sans"/>
              </a:rPr>
              <a:t>No need for doctor </a:t>
            </a:r>
            <a:r>
              <a:rPr lang="en-US" b="true" sz="3499">
                <a:solidFill>
                  <a:srgbClr val="05066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 doctors trust A.C.V!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6552512" y="469928"/>
            <a:ext cx="1128776" cy="1117545"/>
            <a:chOff x="0" y="0"/>
            <a:chExt cx="1505035" cy="149006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05035" cy="1490060"/>
            </a:xfrm>
            <a:custGeom>
              <a:avLst/>
              <a:gdLst/>
              <a:ahLst/>
              <a:cxnLst/>
              <a:rect r="r" b="b" t="t" l="l"/>
              <a:pathLst>
                <a:path h="1490060" w="1505035">
                  <a:moveTo>
                    <a:pt x="0" y="0"/>
                  </a:moveTo>
                  <a:lnTo>
                    <a:pt x="1505035" y="0"/>
                  </a:lnTo>
                  <a:lnTo>
                    <a:pt x="1505035" y="1490060"/>
                  </a:lnTo>
                  <a:lnTo>
                    <a:pt x="0" y="1490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 rot="0">
              <a:off x="386737" y="885559"/>
              <a:ext cx="731561" cy="75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2"/>
                </a:lnSpc>
              </a:pPr>
              <a:r>
                <a:rPr lang="en-US" sz="344">
                  <a:solidFill>
                    <a:srgbClr val="5B6BF5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AI Curer for Vietnam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3421970" y="-814186"/>
            <a:ext cx="5613980" cy="5835859"/>
            <a:chOff x="0" y="0"/>
            <a:chExt cx="6108573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28012" t="0" r="-28012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744124" y="6234300"/>
            <a:ext cx="3024000" cy="3024000"/>
          </a:xfrm>
          <a:custGeom>
            <a:avLst/>
            <a:gdLst/>
            <a:ahLst/>
            <a:cxnLst/>
            <a:rect r="r" b="b" t="t" l="l"/>
            <a:pathLst>
              <a:path h="3024000" w="3024000">
                <a:moveTo>
                  <a:pt x="0" y="0"/>
                </a:moveTo>
                <a:lnTo>
                  <a:pt x="3024000" y="0"/>
                </a:lnTo>
                <a:lnTo>
                  <a:pt x="3024000" y="3024000"/>
                </a:lnTo>
                <a:lnTo>
                  <a:pt x="0" y="3024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99308" y="394498"/>
            <a:ext cx="1128776" cy="1117545"/>
            <a:chOff x="0" y="0"/>
            <a:chExt cx="1505035" cy="14900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05035" cy="1490060"/>
            </a:xfrm>
            <a:custGeom>
              <a:avLst/>
              <a:gdLst/>
              <a:ahLst/>
              <a:cxnLst/>
              <a:rect r="r" b="b" t="t" l="l"/>
              <a:pathLst>
                <a:path h="1490060" w="1505035">
                  <a:moveTo>
                    <a:pt x="0" y="0"/>
                  </a:moveTo>
                  <a:lnTo>
                    <a:pt x="1505035" y="0"/>
                  </a:lnTo>
                  <a:lnTo>
                    <a:pt x="1505035" y="1490060"/>
                  </a:lnTo>
                  <a:lnTo>
                    <a:pt x="0" y="1490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 rot="0">
              <a:off x="386737" y="885559"/>
              <a:ext cx="731561" cy="75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2"/>
                </a:lnSpc>
              </a:pPr>
              <a:r>
                <a:rPr lang="en-US" sz="344">
                  <a:solidFill>
                    <a:srgbClr val="5B6BF5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AI Curer for Vietnam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448240" y="1283443"/>
            <a:ext cx="13333363" cy="1411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919"/>
              </a:lnSpc>
              <a:spcBef>
                <a:spcPct val="0"/>
              </a:spcBef>
            </a:pPr>
            <a:r>
              <a:rPr lang="en-US" b="true" sz="7800">
                <a:solidFill>
                  <a:srgbClr val="05066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MISSION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48240" y="2628769"/>
            <a:ext cx="6228519" cy="307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i="true">
                <a:solidFill>
                  <a:srgbClr val="05066D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"To provide </a:t>
            </a:r>
            <a:r>
              <a:rPr lang="en-US" b="true" sz="3500" i="true">
                <a:solidFill>
                  <a:srgbClr val="05066D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inclusive </a:t>
            </a:r>
            <a:r>
              <a:rPr lang="en-US" sz="3500" i="true">
                <a:solidFill>
                  <a:srgbClr val="05066D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and </a:t>
            </a:r>
            <a:r>
              <a:rPr lang="en-US" b="true" sz="3500" i="true">
                <a:solidFill>
                  <a:srgbClr val="05066D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accessible </a:t>
            </a:r>
            <a:r>
              <a:rPr lang="en-US" sz="3500" i="true">
                <a:solidFill>
                  <a:srgbClr val="05066D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digital healthcare solutions that empower </a:t>
            </a:r>
            <a:r>
              <a:rPr lang="en-US" b="true" sz="3500" i="true">
                <a:solidFill>
                  <a:srgbClr val="05066D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everyone to lead healthy and happy lives</a:t>
            </a:r>
            <a:r>
              <a:rPr lang="en-US" sz="3500" i="true">
                <a:solidFill>
                  <a:srgbClr val="05066D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."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14921" y="6657234"/>
            <a:ext cx="8114039" cy="307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0"/>
              </a:lnSpc>
              <a:spcBef>
                <a:spcPct val="0"/>
              </a:spcBef>
            </a:pPr>
            <a:r>
              <a:rPr lang="en-US" sz="3500" i="true">
                <a:solidFill>
                  <a:srgbClr val="05066D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"To become an </a:t>
            </a:r>
            <a:r>
              <a:rPr lang="en-US" b="true" sz="3500" i="true">
                <a:solidFill>
                  <a:srgbClr val="05066D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AI-powered </a:t>
            </a:r>
            <a:r>
              <a:rPr lang="en-US" sz="3500" i="true">
                <a:solidFill>
                  <a:srgbClr val="05066D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health management </a:t>
            </a:r>
            <a:r>
              <a:rPr lang="en-US" b="true" sz="3500" i="true">
                <a:solidFill>
                  <a:srgbClr val="05066D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platform </a:t>
            </a:r>
            <a:r>
              <a:rPr lang="en-US" sz="3500" i="true">
                <a:solidFill>
                  <a:srgbClr val="05066D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that </a:t>
            </a:r>
            <a:r>
              <a:rPr lang="en-US" b="true" sz="3500" i="true">
                <a:solidFill>
                  <a:srgbClr val="05066D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eliminates Vietnam’s healthcare blind spots</a:t>
            </a:r>
            <a:r>
              <a:rPr lang="en-US" sz="3500" i="true">
                <a:solidFill>
                  <a:srgbClr val="05066D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 and </a:t>
            </a:r>
            <a:r>
              <a:rPr lang="en-US" b="true" sz="3500" i="true">
                <a:solidFill>
                  <a:srgbClr val="05066D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supports sustainable public health systems</a:t>
            </a:r>
            <a:r>
              <a:rPr lang="en-US" sz="3500" i="true">
                <a:solidFill>
                  <a:srgbClr val="05066D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."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276506" y="5161963"/>
            <a:ext cx="3952454" cy="1411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0919"/>
              </a:lnSpc>
              <a:spcBef>
                <a:spcPct val="0"/>
              </a:spcBef>
            </a:pPr>
            <a:r>
              <a:rPr lang="en-US" b="true" sz="7800">
                <a:solidFill>
                  <a:srgbClr val="05066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VISION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DAGcPEJjklk</dc:identifier>
  <dcterms:modified xsi:type="dcterms:W3CDTF">2011-08-01T06:04:30Z</dcterms:modified>
  <cp:revision>1</cp:revision>
  <dc:title>Global Hackathon 2025</dc:title>
</cp:coreProperties>
</file>